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265" r:id="rId2"/>
    <p:sldId id="266" r:id="rId3"/>
    <p:sldId id="262" r:id="rId4"/>
    <p:sldId id="271" r:id="rId5"/>
    <p:sldId id="272" r:id="rId6"/>
    <p:sldId id="287" r:id="rId7"/>
    <p:sldId id="306" r:id="rId8"/>
    <p:sldId id="307" r:id="rId9"/>
    <p:sldId id="308" r:id="rId10"/>
    <p:sldId id="309" r:id="rId11"/>
    <p:sldId id="290" r:id="rId12"/>
    <p:sldId id="310" r:id="rId13"/>
    <p:sldId id="316" r:id="rId14"/>
    <p:sldId id="312" r:id="rId15"/>
    <p:sldId id="317" r:id="rId16"/>
    <p:sldId id="318" r:id="rId17"/>
    <p:sldId id="313" r:id="rId18"/>
    <p:sldId id="314" r:id="rId19"/>
    <p:sldId id="315" r:id="rId20"/>
    <p:sldId id="319" r:id="rId21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tion récapitulative" id="{75F3774B-3C20-4A19-A690-1C7E4482D7AE}">
          <p14:sldIdLst/>
        </p14:section>
        <p14:section name="Section 1" id="{83F7B664-A052-4F9B-B9BF-29515AB69D6B}">
          <p14:sldIdLst>
            <p14:sldId id="265"/>
            <p14:sldId id="266"/>
            <p14:sldId id="262"/>
            <p14:sldId id="271"/>
            <p14:sldId id="272"/>
            <p14:sldId id="287"/>
            <p14:sldId id="306"/>
            <p14:sldId id="307"/>
            <p14:sldId id="308"/>
            <p14:sldId id="309"/>
            <p14:sldId id="290"/>
            <p14:sldId id="310"/>
            <p14:sldId id="316"/>
            <p14:sldId id="312"/>
            <p14:sldId id="317"/>
            <p14:sldId id="318"/>
            <p14:sldId id="313"/>
            <p14:sldId id="314"/>
            <p14:sldId id="315"/>
            <p14:sldId id="31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0BC7D84-8332-49B1-8ACD-9E6571E71F68}" v="453" dt="2023-02-04T19:25:38.366"/>
    <p1510:client id="{C0971E7C-6EE6-4E1E-970E-B55F009FFB26}" v="859" dt="2023-02-04T16:02:45.614"/>
    <p1510:client id="{E4AB4D1F-335F-4A97-BC80-BEF4DBC31961}" v="34" dt="2023-02-04T10:26:32.62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Style léger 1 - Accentuation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7DF18680-E054-41AD-8BC1-D1AEF772440D}" styleName="Style moyen 2 - Accentuation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405" autoAdjust="0"/>
    <p:restoredTop sz="88235" autoAdjust="0"/>
  </p:normalViewPr>
  <p:slideViewPr>
    <p:cSldViewPr snapToGrid="0">
      <p:cViewPr varScale="1">
        <p:scale>
          <a:sx n="74" d="100"/>
          <a:sy n="74" d="100"/>
        </p:scale>
        <p:origin x="974" y="77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242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058EAF45-7338-6E0D-579C-E2A7805EE16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 dirty="0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65702D5-7DF0-D781-00AB-A6187EBE5B1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E99DEE-59AB-49A0-9855-61F957C92FC0}" type="datetimeFigureOut">
              <a:rPr lang="fr-FR" smtClean="0"/>
              <a:t>08/02/2023</a:t>
            </a:fld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703A8591-728F-F429-F8C9-3B1C8C3B0EF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011BE8D-8F3E-0FFB-B1B6-81B6EAAF12B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82F35F-5047-4944-A800-0C9156FC2441}" type="slidenum">
              <a:rPr lang="fr-FR" smtClean="0"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6038430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5310CE-206E-4FF9-85AF-AEC130CC42A0}" type="datetimeFigureOut">
              <a:rPr lang="fr-FR" smtClean="0"/>
              <a:t>08/02/2023</a:t>
            </a:fld>
            <a:endParaRPr lang="fr-FR" dirty="0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 dirty="0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C93772-88A0-4A38-861A-D0D19999D3F1}" type="slidenum">
              <a:rPr lang="fr-FR" smtClean="0"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0358614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C93772-88A0-4A38-861A-D0D19999D3F1}" type="slidenum">
              <a:rPr lang="fr-FR" smtClean="0"/>
              <a:t>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701317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C93772-88A0-4A38-861A-D0D19999D3F1}" type="slidenum">
              <a:rPr lang="fr-FR" smtClean="0"/>
              <a:t>10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889178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C93772-88A0-4A38-861A-D0D19999D3F1}" type="slidenum">
              <a:rPr lang="fr-FR" smtClean="0"/>
              <a:t>11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506536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C93772-88A0-4A38-861A-D0D19999D3F1}" type="slidenum">
              <a:rPr lang="fr-FR" smtClean="0"/>
              <a:t>12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692638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C93772-88A0-4A38-861A-D0D19999D3F1}" type="slidenum">
              <a:rPr lang="fr-FR" smtClean="0"/>
              <a:t>13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034663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C93772-88A0-4A38-861A-D0D19999D3F1}" type="slidenum">
              <a:rPr lang="fr-FR" smtClean="0"/>
              <a:t>14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772960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C93772-88A0-4A38-861A-D0D19999D3F1}" type="slidenum">
              <a:rPr lang="fr-FR" smtClean="0"/>
              <a:t>15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383223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C93772-88A0-4A38-861A-D0D19999D3F1}" type="slidenum">
              <a:rPr lang="fr-FR" smtClean="0"/>
              <a:t>16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848516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C93772-88A0-4A38-861A-D0D19999D3F1}" type="slidenum">
              <a:rPr lang="fr-FR" smtClean="0"/>
              <a:t>17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907908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C93772-88A0-4A38-861A-D0D19999D3F1}" type="slidenum">
              <a:rPr lang="fr-FR" smtClean="0"/>
              <a:t>18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222937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C93772-88A0-4A38-861A-D0D19999D3F1}" type="slidenum">
              <a:rPr lang="fr-FR" smtClean="0"/>
              <a:t>19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395519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C93772-88A0-4A38-861A-D0D19999D3F1}" type="slidenum">
              <a:rPr lang="fr-FR" smtClean="0"/>
              <a:t>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7293398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C93772-88A0-4A38-861A-D0D19999D3F1}" type="slidenum">
              <a:rPr lang="fr-FR" smtClean="0"/>
              <a:t>20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631570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C93772-88A0-4A38-861A-D0D19999D3F1}" type="slidenum">
              <a:rPr lang="fr-FR" smtClean="0"/>
              <a:t>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731416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C93772-88A0-4A38-861A-D0D19999D3F1}" type="slidenum">
              <a:rPr lang="fr-FR" smtClean="0"/>
              <a:t>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367639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C93772-88A0-4A38-861A-D0D19999D3F1}" type="slidenum">
              <a:rPr lang="fr-FR" smtClean="0"/>
              <a:t>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948300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C93772-88A0-4A38-861A-D0D19999D3F1}" type="slidenum">
              <a:rPr lang="fr-FR" smtClean="0"/>
              <a:t>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386058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C93772-88A0-4A38-861A-D0D19999D3F1}" type="slidenum">
              <a:rPr lang="fr-FR" smtClean="0"/>
              <a:t>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08273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C93772-88A0-4A38-861A-D0D19999D3F1}" type="slidenum">
              <a:rPr lang="fr-FR" smtClean="0"/>
              <a:t>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472188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C93772-88A0-4A38-861A-D0D19999D3F1}" type="slidenum">
              <a:rPr lang="fr-FR" smtClean="0"/>
              <a:t>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442166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5B3D99E-EECB-F4E9-1C60-63E51ABDD0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617A206-3AEC-C190-1A06-CF1C9B1945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314F3AB-0838-7F00-F036-83082A7061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D3C71-C8C3-4C00-8ABB-570ED341FC12}" type="datetime1">
              <a:rPr lang="fr-FR" smtClean="0"/>
              <a:t>08/02/2023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64A7714-14DC-8722-DAAB-CAEE5341E7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84108ED-628C-DAFD-6EA4-4861F3E3B1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E1AF1-263E-43FE-A42C-FED5A27B5049}" type="slidenum">
              <a:rPr lang="fr-FR" smtClean="0"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376649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6CAAFA0-933A-3DCA-F533-D3158FA55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AE674C64-E884-094A-0FF7-BA794BA1E8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89110F1-D111-EDF1-F786-969DFEDB46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A956E-F1B6-45D7-B789-CFCA09CC123A}" type="datetime1">
              <a:rPr lang="fr-FR" smtClean="0"/>
              <a:t>08/02/2023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7BD05D8-B6A8-7591-83FE-CD6DEDE5AC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839C995-EB13-907B-55A2-B90F53C772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E1AF1-263E-43FE-A42C-FED5A27B5049}" type="slidenum">
              <a:rPr lang="fr-FR" smtClean="0"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355511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6584412A-31C4-9EB6-9961-BF15CE26F35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74E72C5C-1908-A780-04BE-E51D140E9A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DF26FD8-4D05-B9C5-F897-456EC421BF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5B81A-5DCA-4EDE-9598-1BC7A79AFD45}" type="datetime1">
              <a:rPr lang="fr-FR" smtClean="0"/>
              <a:t>08/02/2023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FD8A23E-937B-EFB0-5511-0A34C02C80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A7AEE1C-82E8-4C6F-1F28-52560EDC36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E1AF1-263E-43FE-A42C-FED5A27B5049}" type="slidenum">
              <a:rPr lang="fr-FR" smtClean="0"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568463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9E317E6-2975-40FC-1BC3-822F38836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13FF445-408B-FBEB-EF75-5188D1991E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66E19CA-28C7-6FC4-3C9F-1289AF9759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AA39E8-2813-4943-8FCB-EF9EFC9A9D28}" type="datetime1">
              <a:rPr lang="fr-FR" smtClean="0"/>
              <a:t>08/02/2023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5165D8F-78E2-7487-EEF6-68513202DA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D7AF075-847F-390C-2E11-E1308D9EE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E1AF1-263E-43FE-A42C-FED5A27B5049}" type="slidenum">
              <a:rPr lang="fr-FR" smtClean="0"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995355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CF3DA38-119D-7886-5C48-0DC636E9C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1F8AD89-40F2-8AB0-9C35-390C7107CE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6580E3D-9806-4E86-CB65-FFF1BAED32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E7F742-D9E8-4236-A8CA-2FB4B153FD19}" type="datetime1">
              <a:rPr lang="fr-FR" smtClean="0"/>
              <a:t>08/02/2023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CD3B862-67D3-E925-4467-7543DB4584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709AE4D-A862-7004-F68C-4D5E5E0A9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E1AF1-263E-43FE-A42C-FED5A27B5049}" type="slidenum">
              <a:rPr lang="fr-FR" smtClean="0"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082974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293506C-D70C-F4C7-7906-46AA757ED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B6432B7-AAE9-1988-720F-A0923CE6F9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160DC35E-C5F6-6257-B8B2-F7BE4DDA0E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A2EE2DA2-3217-1C11-1B22-94EB2BC0A8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D57135-88C2-4B7F-A65A-D64092683A14}" type="datetime1">
              <a:rPr lang="fr-FR" smtClean="0"/>
              <a:t>08/02/2023</a:t>
            </a:fld>
            <a:endParaRPr lang="fr-FR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CEEB8B2A-B819-DABA-2ACA-15F3916566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AC6F20F-2B72-CD50-FF80-3B7A82843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E1AF1-263E-43FE-A42C-FED5A27B5049}" type="slidenum">
              <a:rPr lang="fr-FR" smtClean="0"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029665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D674C5B-E5D6-BE35-A30C-A5876A6D2C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EE0DA6C-05A4-0D72-B893-147DB86077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0AAD8E47-3677-645E-20C9-1CDC0AE0D5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E84A80BD-8DE5-043E-D034-A54784152F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A52F99D9-A82A-2EC6-A428-8014F823C2D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1328F911-D5BE-683F-13BB-38264D38B5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64EFD-EF85-40C8-A9A7-1326499A585A}" type="datetime1">
              <a:rPr lang="fr-FR" smtClean="0"/>
              <a:t>08/02/2023</a:t>
            </a:fld>
            <a:endParaRPr lang="fr-FR" dirty="0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5D628509-DE69-952A-D75B-AFEA0DD636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E2506A93-B0E6-E2AE-DB5A-598002B2D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E1AF1-263E-43FE-A42C-FED5A27B5049}" type="slidenum">
              <a:rPr lang="fr-FR" smtClean="0"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833999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7178EEA-B836-66B8-1330-B4DEDDBE9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26091E9C-3B9A-CEC7-B970-E058DD2325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DF767-8996-46D5-9707-810445876257}" type="datetime1">
              <a:rPr lang="fr-FR" smtClean="0"/>
              <a:t>08/02/2023</a:t>
            </a:fld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D03D4D9C-0ADF-5BEC-0CB4-FBD28D94DC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E118440-DFA9-D8C9-05BB-26E4E68AC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E1AF1-263E-43FE-A42C-FED5A27B5049}" type="slidenum">
              <a:rPr lang="fr-FR" smtClean="0"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064362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FFE36EBF-EDC4-BE92-E634-F307696AD8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42E976-7338-4A4E-A589-D7D96BA1DA59}" type="datetime1">
              <a:rPr lang="fr-FR" smtClean="0"/>
              <a:t>08/02/2023</a:t>
            </a:fld>
            <a:endParaRPr lang="fr-FR" dirty="0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8F2EE2CA-0511-66AC-991B-9383305F0A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B81BF62-ED15-F85F-D2A1-521607220E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E1AF1-263E-43FE-A42C-FED5A27B5049}" type="slidenum">
              <a:rPr lang="fr-FR" smtClean="0"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913999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62596B5-E551-CA4E-969A-EEACF7D20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994FE87-E3F8-E31F-CD1C-FEF045BC4B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1DE477DD-A82D-8210-073C-4BFB86B7D4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2CA296EA-686F-FE71-55CF-5B944D7746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2BFC57-B3E0-4168-8A52-1EAAF0D91249}" type="datetime1">
              <a:rPr lang="fr-FR" smtClean="0"/>
              <a:t>08/02/2023</a:t>
            </a:fld>
            <a:endParaRPr lang="fr-FR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ED9E324-D1B6-A780-6B3A-D3F21A240F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E995D06-32AE-236F-AFA5-612E4754C1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E1AF1-263E-43FE-A42C-FED5A27B5049}" type="slidenum">
              <a:rPr lang="fr-FR" smtClean="0"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124935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2CAB4A4-7C8E-6950-4D78-140B69BEAD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5AF52DA4-EA6A-9DFA-B1A9-5C8677833E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 dirty="0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7B7973E3-3E05-8C65-E00A-72C15DFC9C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A5400A87-01C8-BE08-4341-B7C9DAACB8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45455-2E36-4C19-9484-3E725210C23E}" type="datetime1">
              <a:rPr lang="fr-FR" smtClean="0"/>
              <a:t>08/02/2023</a:t>
            </a:fld>
            <a:endParaRPr lang="fr-FR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27A63FB-FDC4-2F4C-8044-4BC1A56860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254F627-1C58-A4DA-E7AC-68D8066963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E1AF1-263E-43FE-A42C-FED5A27B5049}" type="slidenum">
              <a:rPr lang="fr-FR" smtClean="0"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895097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FA6DA3EC-EFF9-185D-1C19-C996C2C3A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742BD55-D27B-D25F-21F1-4E32DD0AC3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55D9468-98F8-CE80-959F-5779B9299A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B87E13-0279-41F2-A419-8D7340CEBFD0}" type="datetime1">
              <a:rPr lang="fr-FR" smtClean="0"/>
              <a:t>08/02/2023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BED04AF-E2D3-628C-56C9-BF7DC20E28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013B8FC-429A-C07D-E125-3707F2574E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6E1AF1-263E-43FE-A42C-FED5A27B5049}" type="slidenum">
              <a:rPr lang="fr-FR" smtClean="0"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345675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11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8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8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8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8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8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8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7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8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7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8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hyperlink" Target="https://data.seattle.gov/dataset/2016-Building-Energy-Benchmarking/2bpz-gwpy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3.eu-west-1.amazonaws.com/course.oc-static.com/projects/Data_Scientist_P4/2016_Building_Energy_Benchmarking.csv" TargetMode="External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1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1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1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88294908-8B00-4F58-BBBA-20F71A40A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364C879-1404-4203-8E9D-CC5DE0A621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2782" y="-1386168"/>
            <a:ext cx="2424873" cy="3611191"/>
          </a:xfrm>
          <a:custGeom>
            <a:avLst/>
            <a:gdLst>
              <a:gd name="connsiteX0" fmla="*/ 0 w 2424873"/>
              <a:gd name="connsiteY0" fmla="*/ 2424874 h 3611191"/>
              <a:gd name="connsiteX1" fmla="*/ 2424873 w 2424873"/>
              <a:gd name="connsiteY1" fmla="*/ 0 h 3611191"/>
              <a:gd name="connsiteX2" fmla="*/ 2424873 w 2424873"/>
              <a:gd name="connsiteY2" fmla="*/ 3611191 h 3611191"/>
              <a:gd name="connsiteX3" fmla="*/ 1186317 w 2424873"/>
              <a:gd name="connsiteY3" fmla="*/ 3611191 h 3611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4873" h="3611191">
                <a:moveTo>
                  <a:pt x="0" y="2424874"/>
                </a:moveTo>
                <a:lnTo>
                  <a:pt x="2424873" y="0"/>
                </a:lnTo>
                <a:lnTo>
                  <a:pt x="2424873" y="3611191"/>
                </a:lnTo>
                <a:lnTo>
                  <a:pt x="1186317" y="361119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4617302-4B0D-4351-A6BB-6F0930D9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571000" y="-338582"/>
            <a:ext cx="1635955" cy="1635955"/>
          </a:xfrm>
          <a:custGeom>
            <a:avLst/>
            <a:gdLst>
              <a:gd name="connsiteX0" fmla="*/ 0 w 1635955"/>
              <a:gd name="connsiteY0" fmla="*/ 957987 h 1635955"/>
              <a:gd name="connsiteX1" fmla="*/ 957987 w 1635955"/>
              <a:gd name="connsiteY1" fmla="*/ 0 h 1635955"/>
              <a:gd name="connsiteX2" fmla="*/ 1635955 w 1635955"/>
              <a:gd name="connsiteY2" fmla="*/ 0 h 1635955"/>
              <a:gd name="connsiteX3" fmla="*/ 1635955 w 1635955"/>
              <a:gd name="connsiteY3" fmla="*/ 1635955 h 1635955"/>
              <a:gd name="connsiteX4" fmla="*/ 0 w 1635955"/>
              <a:gd name="connsiteY4" fmla="*/ 1635955 h 1635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955" h="1635955">
                <a:moveTo>
                  <a:pt x="0" y="957987"/>
                </a:moveTo>
                <a:lnTo>
                  <a:pt x="957987" y="0"/>
                </a:lnTo>
                <a:lnTo>
                  <a:pt x="1635955" y="0"/>
                </a:lnTo>
                <a:lnTo>
                  <a:pt x="1635955" y="1635955"/>
                </a:lnTo>
                <a:lnTo>
                  <a:pt x="0" y="1635955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DA2C7802-C2E0-4218-8F89-8DD7CCD2CD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7985" y="-6588"/>
            <a:ext cx="4059393" cy="2548110"/>
          </a:xfrm>
          <a:custGeom>
            <a:avLst/>
            <a:gdLst>
              <a:gd name="connsiteX0" fmla="*/ 0 w 4059393"/>
              <a:gd name="connsiteY0" fmla="*/ 1511282 h 2548110"/>
              <a:gd name="connsiteX1" fmla="*/ 1511282 w 4059393"/>
              <a:gd name="connsiteY1" fmla="*/ 0 h 2548110"/>
              <a:gd name="connsiteX2" fmla="*/ 4059393 w 4059393"/>
              <a:gd name="connsiteY2" fmla="*/ 2548110 h 2548110"/>
              <a:gd name="connsiteX3" fmla="*/ 0 w 4059393"/>
              <a:gd name="connsiteY3" fmla="*/ 2548110 h 2548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9393" h="2548110">
                <a:moveTo>
                  <a:pt x="0" y="1511282"/>
                </a:moveTo>
                <a:lnTo>
                  <a:pt x="1511282" y="0"/>
                </a:lnTo>
                <a:lnTo>
                  <a:pt x="4059393" y="2548110"/>
                </a:lnTo>
                <a:lnTo>
                  <a:pt x="0" y="254811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6D7111A-21E5-4EE9-8A78-10E5530F01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262924" y="1465780"/>
            <a:ext cx="1185708" cy="118570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A3969E80-A77B-49FC-9122-D89AFD5EE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-29557" y="5198743"/>
            <a:ext cx="2444907" cy="2366116"/>
          </a:xfrm>
          <a:custGeom>
            <a:avLst/>
            <a:gdLst>
              <a:gd name="connsiteX0" fmla="*/ 0 w 2203753"/>
              <a:gd name="connsiteY0" fmla="*/ 0 h 2132734"/>
              <a:gd name="connsiteX1" fmla="*/ 2203753 w 2203753"/>
              <a:gd name="connsiteY1" fmla="*/ 0 h 2132734"/>
              <a:gd name="connsiteX2" fmla="*/ 2203753 w 2203753"/>
              <a:gd name="connsiteY2" fmla="*/ 576461 h 2132734"/>
              <a:gd name="connsiteX3" fmla="*/ 647480 w 2203753"/>
              <a:gd name="connsiteY3" fmla="*/ 2132734 h 2132734"/>
              <a:gd name="connsiteX4" fmla="*/ 0 w 2203753"/>
              <a:gd name="connsiteY4" fmla="*/ 1485255 h 2132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753" h="2132734">
                <a:moveTo>
                  <a:pt x="0" y="0"/>
                </a:moveTo>
                <a:lnTo>
                  <a:pt x="2203753" y="0"/>
                </a:lnTo>
                <a:lnTo>
                  <a:pt x="2203753" y="576461"/>
                </a:lnTo>
                <a:lnTo>
                  <a:pt x="647480" y="2132734"/>
                </a:lnTo>
                <a:lnTo>
                  <a:pt x="0" y="1485255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849CA57-76BD-4CF2-80BA-D7A46A01B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769787" y="5439893"/>
            <a:ext cx="928467" cy="928467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35E9085E-E730-4768-83D4-6CB7E98971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401311" y="734311"/>
            <a:ext cx="5389379" cy="5389379"/>
          </a:xfrm>
          <a:custGeom>
            <a:avLst/>
            <a:gdLst>
              <a:gd name="connsiteX0" fmla="*/ 0 w 5389379"/>
              <a:gd name="connsiteY0" fmla="*/ 540040 h 5389379"/>
              <a:gd name="connsiteX1" fmla="*/ 540040 w 5389379"/>
              <a:gd name="connsiteY1" fmla="*/ 0 h 5389379"/>
              <a:gd name="connsiteX2" fmla="*/ 5389379 w 5389379"/>
              <a:gd name="connsiteY2" fmla="*/ 0 h 5389379"/>
              <a:gd name="connsiteX3" fmla="*/ 5389379 w 5389379"/>
              <a:gd name="connsiteY3" fmla="*/ 4838655 h 5389379"/>
              <a:gd name="connsiteX4" fmla="*/ 4838655 w 5389379"/>
              <a:gd name="connsiteY4" fmla="*/ 5389379 h 5389379"/>
              <a:gd name="connsiteX5" fmla="*/ 0 w 5389379"/>
              <a:gd name="connsiteY5" fmla="*/ 5389379 h 538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89379" h="5389379">
                <a:moveTo>
                  <a:pt x="0" y="540040"/>
                </a:moveTo>
                <a:lnTo>
                  <a:pt x="540040" y="0"/>
                </a:lnTo>
                <a:lnTo>
                  <a:pt x="5389379" y="0"/>
                </a:lnTo>
                <a:lnTo>
                  <a:pt x="5389379" y="4838655"/>
                </a:lnTo>
                <a:lnTo>
                  <a:pt x="4838655" y="5389379"/>
                </a:lnTo>
                <a:lnTo>
                  <a:pt x="0" y="53893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973272FE-A474-4CAE-8CA2-BCC8B476C3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00283" y="33283"/>
            <a:ext cx="6791435" cy="6791435"/>
          </a:xfrm>
          <a:custGeom>
            <a:avLst/>
            <a:gdLst>
              <a:gd name="connsiteX0" fmla="*/ 1860938 w 6791435"/>
              <a:gd name="connsiteY0" fmla="*/ 81158 h 6791435"/>
              <a:gd name="connsiteX1" fmla="*/ 1942096 w 6791435"/>
              <a:gd name="connsiteY1" fmla="*/ 0 h 6791435"/>
              <a:gd name="connsiteX2" fmla="*/ 6791435 w 6791435"/>
              <a:gd name="connsiteY2" fmla="*/ 0 h 6791435"/>
              <a:gd name="connsiteX3" fmla="*/ 6791435 w 6791435"/>
              <a:gd name="connsiteY3" fmla="*/ 4838655 h 6791435"/>
              <a:gd name="connsiteX4" fmla="*/ 6710277 w 6791435"/>
              <a:gd name="connsiteY4" fmla="*/ 4919813 h 6791435"/>
              <a:gd name="connsiteX5" fmla="*/ 6710277 w 6791435"/>
              <a:gd name="connsiteY5" fmla="*/ 81158 h 6791435"/>
              <a:gd name="connsiteX6" fmla="*/ 0 w 6791435"/>
              <a:gd name="connsiteY6" fmla="*/ 1942096 h 6791435"/>
              <a:gd name="connsiteX7" fmla="*/ 81158 w 6791435"/>
              <a:gd name="connsiteY7" fmla="*/ 1860938 h 6791435"/>
              <a:gd name="connsiteX8" fmla="*/ 81158 w 6791435"/>
              <a:gd name="connsiteY8" fmla="*/ 6710277 h 6791435"/>
              <a:gd name="connsiteX9" fmla="*/ 4919813 w 6791435"/>
              <a:gd name="connsiteY9" fmla="*/ 6710277 h 6791435"/>
              <a:gd name="connsiteX10" fmla="*/ 4838655 w 6791435"/>
              <a:gd name="connsiteY10" fmla="*/ 6791435 h 6791435"/>
              <a:gd name="connsiteX11" fmla="*/ 0 w 6791435"/>
              <a:gd name="connsiteY11" fmla="*/ 6791435 h 679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791435" h="6791435">
                <a:moveTo>
                  <a:pt x="1860938" y="81158"/>
                </a:moveTo>
                <a:lnTo>
                  <a:pt x="1942096" y="0"/>
                </a:lnTo>
                <a:lnTo>
                  <a:pt x="6791435" y="0"/>
                </a:lnTo>
                <a:lnTo>
                  <a:pt x="6791435" y="4838655"/>
                </a:lnTo>
                <a:lnTo>
                  <a:pt x="6710277" y="4919813"/>
                </a:lnTo>
                <a:lnTo>
                  <a:pt x="6710277" y="81158"/>
                </a:lnTo>
                <a:close/>
                <a:moveTo>
                  <a:pt x="0" y="1942096"/>
                </a:moveTo>
                <a:lnTo>
                  <a:pt x="81158" y="1860938"/>
                </a:lnTo>
                <a:lnTo>
                  <a:pt x="81158" y="6710277"/>
                </a:lnTo>
                <a:lnTo>
                  <a:pt x="4919813" y="6710277"/>
                </a:lnTo>
                <a:lnTo>
                  <a:pt x="4838655" y="6791435"/>
                </a:lnTo>
                <a:lnTo>
                  <a:pt x="0" y="67914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555AC35-3AA0-74F8-A3AA-54E95C5AE7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5525" y="3894213"/>
            <a:ext cx="3644430" cy="1141851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fr-FR" sz="1900" i="1" dirty="0">
                <a:solidFill>
                  <a:srgbClr val="0070C0"/>
                </a:solidFill>
              </a:rPr>
              <a:t>Essai de prédiction : émissions CO2 et consommation totale d'énergie</a:t>
            </a:r>
            <a:endParaRPr lang="fr-FR" sz="2200" i="1" kern="1200" dirty="0">
              <a:solidFill>
                <a:srgbClr val="0070C0"/>
              </a:solidFill>
              <a:latin typeface="+mn-lt"/>
              <a:cs typeface="Calibri"/>
            </a:endParaRPr>
          </a:p>
          <a:p>
            <a:pPr marL="0" indent="0" algn="ctr">
              <a:buNone/>
            </a:pPr>
            <a:r>
              <a:rPr lang="fr-FR" sz="1200" dirty="0">
                <a:solidFill>
                  <a:srgbClr val="0070C0"/>
                </a:solidFill>
              </a:rPr>
              <a:t>Parcours Data Scientist.</a:t>
            </a:r>
            <a:endParaRPr lang="en-US" i="1" kern="1200" dirty="0">
              <a:solidFill>
                <a:srgbClr val="0070C0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E07981EA-05A6-437C-88D7-B377B92B0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9823" y="5457591"/>
            <a:ext cx="2231794" cy="2568811"/>
          </a:xfrm>
          <a:custGeom>
            <a:avLst/>
            <a:gdLst>
              <a:gd name="connsiteX0" fmla="*/ 0 w 2940086"/>
              <a:gd name="connsiteY0" fmla="*/ 0 h 3384061"/>
              <a:gd name="connsiteX1" fmla="*/ 2496112 w 2940086"/>
              <a:gd name="connsiteY1" fmla="*/ 0 h 3384061"/>
              <a:gd name="connsiteX2" fmla="*/ 2940086 w 2940086"/>
              <a:gd name="connsiteY2" fmla="*/ 443975 h 3384061"/>
              <a:gd name="connsiteX3" fmla="*/ 0 w 2940086"/>
              <a:gd name="connsiteY3" fmla="*/ 3384061 h 3384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0086" h="3384061">
                <a:moveTo>
                  <a:pt x="0" y="0"/>
                </a:moveTo>
                <a:lnTo>
                  <a:pt x="2496112" y="0"/>
                </a:lnTo>
                <a:lnTo>
                  <a:pt x="2940086" y="443975"/>
                </a:lnTo>
                <a:lnTo>
                  <a:pt x="0" y="338406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5E3C750-986E-4769-B1AE-49289FBE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720059" y="5243545"/>
            <a:ext cx="959985" cy="959985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Forme libre : forme 13">
            <a:extLst>
              <a:ext uri="{FF2B5EF4-FFF2-40B4-BE49-F238E27FC236}">
                <a16:creationId xmlns:a16="http://schemas.microsoft.com/office/drawing/2014/main" id="{CDAEFAEA-23BD-CC86-6052-59FA0E53A52A}"/>
              </a:ext>
            </a:extLst>
          </p:cNvPr>
          <p:cNvSpPr/>
          <p:nvPr/>
        </p:nvSpPr>
        <p:spPr>
          <a:xfrm>
            <a:off x="7952820" y="2085323"/>
            <a:ext cx="1455131" cy="1461894"/>
          </a:xfrm>
          <a:custGeom>
            <a:avLst/>
            <a:gdLst>
              <a:gd name="connsiteX0" fmla="*/ 703368 w 1455131"/>
              <a:gd name="connsiteY0" fmla="*/ 0 h 1461894"/>
              <a:gd name="connsiteX1" fmla="*/ 724184 w 1455131"/>
              <a:gd name="connsiteY1" fmla="*/ 0 h 1461894"/>
              <a:gd name="connsiteX2" fmla="*/ 1455131 w 1455131"/>
              <a:gd name="connsiteY2" fmla="*/ 730947 h 1461894"/>
              <a:gd name="connsiteX3" fmla="*/ 724184 w 1455131"/>
              <a:gd name="connsiteY3" fmla="*/ 1461894 h 1461894"/>
              <a:gd name="connsiteX4" fmla="*/ 119736 w 1455131"/>
              <a:gd name="connsiteY4" fmla="*/ 1461894 h 1461894"/>
              <a:gd name="connsiteX5" fmla="*/ 81299 w 1455131"/>
              <a:gd name="connsiteY5" fmla="*/ 1382104 h 1461894"/>
              <a:gd name="connsiteX6" fmla="*/ 0 w 1455131"/>
              <a:gd name="connsiteY6" fmla="*/ 979415 h 1461894"/>
              <a:gd name="connsiteX7" fmla="*/ 631849 w 1455131"/>
              <a:gd name="connsiteY7" fmla="*/ 26176 h 1461894"/>
              <a:gd name="connsiteX8" fmla="*/ 703368 w 1455131"/>
              <a:gd name="connsiteY8" fmla="*/ 0 h 1461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55131" h="1461894">
                <a:moveTo>
                  <a:pt x="703368" y="0"/>
                </a:moveTo>
                <a:lnTo>
                  <a:pt x="724184" y="0"/>
                </a:lnTo>
                <a:cubicBezTo>
                  <a:pt x="1127875" y="0"/>
                  <a:pt x="1455131" y="327256"/>
                  <a:pt x="1455131" y="730947"/>
                </a:cubicBezTo>
                <a:cubicBezTo>
                  <a:pt x="1455131" y="1134638"/>
                  <a:pt x="1127875" y="1461894"/>
                  <a:pt x="724184" y="1461894"/>
                </a:cubicBezTo>
                <a:lnTo>
                  <a:pt x="119736" y="1461894"/>
                </a:lnTo>
                <a:lnTo>
                  <a:pt x="81299" y="1382104"/>
                </a:lnTo>
                <a:cubicBezTo>
                  <a:pt x="28949" y="1258334"/>
                  <a:pt x="0" y="1122255"/>
                  <a:pt x="0" y="979415"/>
                </a:cubicBezTo>
                <a:cubicBezTo>
                  <a:pt x="0" y="550895"/>
                  <a:pt x="260538" y="183228"/>
                  <a:pt x="631849" y="26176"/>
                </a:cubicBezTo>
                <a:lnTo>
                  <a:pt x="703368" y="0"/>
                </a:lnTo>
                <a:close/>
              </a:path>
            </a:pathLst>
          </a:cu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fr-FR" sz="4800" dirty="0">
                <a:cs typeface="Calibri"/>
              </a:rPr>
              <a:t>4</a:t>
            </a:r>
          </a:p>
        </p:txBody>
      </p:sp>
      <p:sp>
        <p:nvSpPr>
          <p:cNvPr id="7" name="Forme libre : forme 6">
            <a:extLst>
              <a:ext uri="{FF2B5EF4-FFF2-40B4-BE49-F238E27FC236}">
                <a16:creationId xmlns:a16="http://schemas.microsoft.com/office/drawing/2014/main" id="{FD644520-8644-91D6-13A7-3EEA41169ED7}"/>
              </a:ext>
            </a:extLst>
          </p:cNvPr>
          <p:cNvSpPr/>
          <p:nvPr/>
        </p:nvSpPr>
        <p:spPr>
          <a:xfrm>
            <a:off x="2285133" y="2085323"/>
            <a:ext cx="6371055" cy="1461894"/>
          </a:xfrm>
          <a:custGeom>
            <a:avLst/>
            <a:gdLst>
              <a:gd name="connsiteX0" fmla="*/ 730947 w 6371055"/>
              <a:gd name="connsiteY0" fmla="*/ 0 h 1461894"/>
              <a:gd name="connsiteX1" fmla="*/ 6371055 w 6371055"/>
              <a:gd name="connsiteY1" fmla="*/ 0 h 1461894"/>
              <a:gd name="connsiteX2" fmla="*/ 6299536 w 6371055"/>
              <a:gd name="connsiteY2" fmla="*/ 26176 h 1461894"/>
              <a:gd name="connsiteX3" fmla="*/ 5667687 w 6371055"/>
              <a:gd name="connsiteY3" fmla="*/ 979415 h 1461894"/>
              <a:gd name="connsiteX4" fmla="*/ 5748986 w 6371055"/>
              <a:gd name="connsiteY4" fmla="*/ 1382104 h 1461894"/>
              <a:gd name="connsiteX5" fmla="*/ 5787423 w 6371055"/>
              <a:gd name="connsiteY5" fmla="*/ 1461894 h 1461894"/>
              <a:gd name="connsiteX6" fmla="*/ 730947 w 6371055"/>
              <a:gd name="connsiteY6" fmla="*/ 1461894 h 1461894"/>
              <a:gd name="connsiteX7" fmla="*/ 0 w 6371055"/>
              <a:gd name="connsiteY7" fmla="*/ 730947 h 1461894"/>
              <a:gd name="connsiteX8" fmla="*/ 730947 w 6371055"/>
              <a:gd name="connsiteY8" fmla="*/ 0 h 1461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71055" h="1461894">
                <a:moveTo>
                  <a:pt x="730947" y="0"/>
                </a:moveTo>
                <a:lnTo>
                  <a:pt x="6371055" y="0"/>
                </a:lnTo>
                <a:lnTo>
                  <a:pt x="6299536" y="26176"/>
                </a:lnTo>
                <a:cubicBezTo>
                  <a:pt x="5928225" y="183228"/>
                  <a:pt x="5667687" y="550895"/>
                  <a:pt x="5667687" y="979415"/>
                </a:cubicBezTo>
                <a:cubicBezTo>
                  <a:pt x="5667687" y="1122255"/>
                  <a:pt x="5696636" y="1258334"/>
                  <a:pt x="5748986" y="1382104"/>
                </a:cubicBezTo>
                <a:lnTo>
                  <a:pt x="5787423" y="1461894"/>
                </a:lnTo>
                <a:lnTo>
                  <a:pt x="730947" y="1461894"/>
                </a:lnTo>
                <a:cubicBezTo>
                  <a:pt x="327256" y="1461894"/>
                  <a:pt x="0" y="1134638"/>
                  <a:pt x="0" y="730947"/>
                </a:cubicBezTo>
                <a:cubicBezTo>
                  <a:pt x="0" y="327256"/>
                  <a:pt x="327256" y="0"/>
                  <a:pt x="730947" y="0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fr-FR" sz="3200" dirty="0"/>
              <a:t>Anticiper les besoins en consommation de bâtiments</a:t>
            </a:r>
            <a:endParaRPr lang="fr-FR" sz="3200" b="1" dirty="0">
              <a:cs typeface="Calibri"/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102145B-E9B1-749D-0693-8544948889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E1AF1-263E-43FE-A42C-FED5A27B5049}" type="slidenum">
              <a:rPr lang="fr-FR" smtClean="0"/>
              <a:t>1</a:t>
            </a:fld>
            <a:endParaRPr lang="fr-FR" dirty="0"/>
          </a:p>
        </p:txBody>
      </p: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929808BA-7E4C-9BD7-D9CA-F6B74680A994}"/>
              </a:ext>
            </a:extLst>
          </p:cNvPr>
          <p:cNvSpPr txBox="1">
            <a:spLocks/>
          </p:cNvSpPr>
          <p:nvPr/>
        </p:nvSpPr>
        <p:spPr>
          <a:xfrm>
            <a:off x="4137419" y="5148300"/>
            <a:ext cx="4002478" cy="499201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sz="2400" i="1" dirty="0">
                <a:solidFill>
                  <a:srgbClr val="0070C0"/>
                </a:solidFill>
              </a:rPr>
              <a:t>Présentation : Dai TENSAOUT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386910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1" name="Titre 3">
            <a:extLst>
              <a:ext uri="{FF2B5EF4-FFF2-40B4-BE49-F238E27FC236}">
                <a16:creationId xmlns:a16="http://schemas.microsoft.com/office/drawing/2014/main" id="{8F5EF372-9794-C5AB-BB8F-D902A6A0A2E4}"/>
              </a:ext>
            </a:extLst>
          </p:cNvPr>
          <p:cNvSpPr txBox="1">
            <a:spLocks/>
          </p:cNvSpPr>
          <p:nvPr/>
        </p:nvSpPr>
        <p:spPr>
          <a:xfrm>
            <a:off x="838200" y="-1195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EDA                       </a:t>
            </a:r>
            <a:r>
              <a:rPr lang="fr-FR" sz="3200" dirty="0"/>
              <a:t>corrélations vs Target</a:t>
            </a:r>
            <a:endParaRPr lang="fr-FR" sz="3200" dirty="0">
              <a:cs typeface="Calibri Light"/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393EF303-016E-AE25-4F59-6F07C087CF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E1AF1-263E-43FE-A42C-FED5A27B5049}" type="slidenum">
              <a:rPr lang="fr-FR" sz="1600" smtClean="0"/>
              <a:t>10</a:t>
            </a:fld>
            <a:endParaRPr lang="fr-FR" sz="1600" dirty="0"/>
          </a:p>
        </p:txBody>
      </p:sp>
      <p:pic>
        <p:nvPicPr>
          <p:cNvPr id="5" name="Graphic 6" descr="Recherche avec un remplissage uni">
            <a:extLst>
              <a:ext uri="{FF2B5EF4-FFF2-40B4-BE49-F238E27FC236}">
                <a16:creationId xmlns:a16="http://schemas.microsoft.com/office/drawing/2014/main" id="{60431658-FD5F-AC88-75E7-F6ECAB713C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21396" y="371837"/>
            <a:ext cx="563476" cy="563476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58B41E07-1A2B-F789-3BA6-61910F9AB137}"/>
              </a:ext>
            </a:extLst>
          </p:cNvPr>
          <p:cNvSpPr txBox="1"/>
          <p:nvPr/>
        </p:nvSpPr>
        <p:spPr>
          <a:xfrm>
            <a:off x="6557101" y="5523939"/>
            <a:ext cx="5098472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dirty="0">
                <a:cs typeface="Calibri"/>
              </a:rPr>
              <a:t>De forte corrélation positives entres les </a:t>
            </a:r>
            <a:r>
              <a:rPr lang="fr-FR" i="1" dirty="0">
                <a:cs typeface="Calibri"/>
              </a:rPr>
              <a:t>features</a:t>
            </a:r>
            <a:r>
              <a:rPr lang="fr-FR" dirty="0">
                <a:cs typeface="Calibri"/>
              </a:rPr>
              <a:t> consommation d’énergie et la Target « SiteEnergyUse ».</a:t>
            </a:r>
          </a:p>
        </p:txBody>
      </p:sp>
      <p:pic>
        <p:nvPicPr>
          <p:cNvPr id="3" name="Image 3">
            <a:extLst>
              <a:ext uri="{FF2B5EF4-FFF2-40B4-BE49-F238E27FC236}">
                <a16:creationId xmlns:a16="http://schemas.microsoft.com/office/drawing/2014/main" id="{F51DE45E-9BD6-8368-8893-392450447B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312" y="1005574"/>
            <a:ext cx="6082552" cy="5552820"/>
          </a:xfrm>
          <a:prstGeom prst="rect">
            <a:avLst/>
          </a:prstGeom>
        </p:spPr>
      </p:pic>
      <p:pic>
        <p:nvPicPr>
          <p:cNvPr id="4" name="Image 5" descr="Une image contenant table&#10;&#10;Description générée automatiquement">
            <a:extLst>
              <a:ext uri="{FF2B5EF4-FFF2-40B4-BE49-F238E27FC236}">
                <a16:creationId xmlns:a16="http://schemas.microsoft.com/office/drawing/2014/main" id="{92FC70AC-2C32-5A0B-77A0-1969997957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73480" y="1003109"/>
            <a:ext cx="3045758" cy="4514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8522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0" name="Graphic 6" descr="Panneau de signalisation avec un remplissage uni">
            <a:extLst>
              <a:ext uri="{FF2B5EF4-FFF2-40B4-BE49-F238E27FC236}">
                <a16:creationId xmlns:a16="http://schemas.microsoft.com/office/drawing/2014/main" id="{000EACB6-C1B3-8E88-A24E-B6B3CC46F2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17438" y="318398"/>
            <a:ext cx="563476" cy="563476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sp>
        <p:nvSpPr>
          <p:cNvPr id="21" name="Titre 3">
            <a:extLst>
              <a:ext uri="{FF2B5EF4-FFF2-40B4-BE49-F238E27FC236}">
                <a16:creationId xmlns:a16="http://schemas.microsoft.com/office/drawing/2014/main" id="{8F5EF372-9794-C5AB-BB8F-D902A6A0A2E4}"/>
              </a:ext>
            </a:extLst>
          </p:cNvPr>
          <p:cNvSpPr txBox="1">
            <a:spLocks/>
          </p:cNvSpPr>
          <p:nvPr/>
        </p:nvSpPr>
        <p:spPr>
          <a:xfrm>
            <a:off x="838200" y="-1195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cs typeface="Calibri Light"/>
              </a:rPr>
              <a:t>Features engineering</a:t>
            </a:r>
            <a:endParaRPr lang="fr-FR" dirty="0"/>
          </a:p>
        </p:txBody>
      </p:sp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62E4A0E5-8C84-52BC-7870-D51F9F62F4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E1AF1-263E-43FE-A42C-FED5A27B5049}" type="slidenum">
              <a:rPr lang="fr-FR" sz="1800" smtClean="0"/>
              <a:t>11</a:t>
            </a:fld>
            <a:endParaRPr lang="fr-FR" sz="1800" dirty="0"/>
          </a:p>
        </p:txBody>
      </p:sp>
      <p:pic>
        <p:nvPicPr>
          <p:cNvPr id="3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id="{3BEBE6F0-7901-5EBA-E9AA-54C7169C47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2509" y="1197730"/>
            <a:ext cx="12192000" cy="5937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5026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0" name="Graphic 6" descr="Panneau de signalisation avec un remplissage uni">
            <a:extLst>
              <a:ext uri="{FF2B5EF4-FFF2-40B4-BE49-F238E27FC236}">
                <a16:creationId xmlns:a16="http://schemas.microsoft.com/office/drawing/2014/main" id="{000EACB6-C1B3-8E88-A24E-B6B3CC46F2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17438" y="318398"/>
            <a:ext cx="563476" cy="563476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sp>
        <p:nvSpPr>
          <p:cNvPr id="21" name="Titre 3">
            <a:extLst>
              <a:ext uri="{FF2B5EF4-FFF2-40B4-BE49-F238E27FC236}">
                <a16:creationId xmlns:a16="http://schemas.microsoft.com/office/drawing/2014/main" id="{8F5EF372-9794-C5AB-BB8F-D902A6A0A2E4}"/>
              </a:ext>
            </a:extLst>
          </p:cNvPr>
          <p:cNvSpPr txBox="1">
            <a:spLocks/>
          </p:cNvSpPr>
          <p:nvPr/>
        </p:nvSpPr>
        <p:spPr>
          <a:xfrm>
            <a:off x="838200" y="-1195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cs typeface="Calibri Light"/>
              </a:rPr>
              <a:t>Features engineering</a:t>
            </a:r>
            <a:endParaRPr lang="fr-FR" dirty="0"/>
          </a:p>
        </p:txBody>
      </p:sp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62E4A0E5-8C84-52BC-7870-D51F9F62F4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E1AF1-263E-43FE-A42C-FED5A27B5049}" type="slidenum">
              <a:rPr lang="fr-FR" sz="1800" smtClean="0"/>
              <a:t>12</a:t>
            </a:fld>
            <a:endParaRPr lang="fr-FR" sz="1800" dirty="0"/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11224C3-ED17-C44F-9A95-690EE13374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9709"/>
            <a:ext cx="12192000" cy="6033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5607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0" name="Graphic 6" descr="Panneau de signalisation avec un remplissage uni">
            <a:extLst>
              <a:ext uri="{FF2B5EF4-FFF2-40B4-BE49-F238E27FC236}">
                <a16:creationId xmlns:a16="http://schemas.microsoft.com/office/drawing/2014/main" id="{000EACB6-C1B3-8E88-A24E-B6B3CC46F2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17438" y="137809"/>
            <a:ext cx="563476" cy="563476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sp>
        <p:nvSpPr>
          <p:cNvPr id="21" name="Titre 3">
            <a:extLst>
              <a:ext uri="{FF2B5EF4-FFF2-40B4-BE49-F238E27FC236}">
                <a16:creationId xmlns:a16="http://schemas.microsoft.com/office/drawing/2014/main" id="{8F5EF372-9794-C5AB-BB8F-D902A6A0A2E4}"/>
              </a:ext>
            </a:extLst>
          </p:cNvPr>
          <p:cNvSpPr txBox="1">
            <a:spLocks/>
          </p:cNvSpPr>
          <p:nvPr/>
        </p:nvSpPr>
        <p:spPr>
          <a:xfrm>
            <a:off x="780914" y="-24323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cs typeface="Calibri Light"/>
              </a:rPr>
              <a:t>Modélisation</a:t>
            </a:r>
            <a:endParaRPr lang="fr-FR" dirty="0"/>
          </a:p>
        </p:txBody>
      </p:sp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C9FCCA1-2B4E-50FD-9AFB-3C52620241B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334" y="1319586"/>
            <a:ext cx="11819332" cy="4471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5236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0" name="Graphic 6" descr="Panneau de signalisation avec un remplissage uni">
            <a:extLst>
              <a:ext uri="{FF2B5EF4-FFF2-40B4-BE49-F238E27FC236}">
                <a16:creationId xmlns:a16="http://schemas.microsoft.com/office/drawing/2014/main" id="{000EACB6-C1B3-8E88-A24E-B6B3CC46F2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17438" y="137809"/>
            <a:ext cx="563476" cy="563476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sp>
        <p:nvSpPr>
          <p:cNvPr id="21" name="Titre 3">
            <a:extLst>
              <a:ext uri="{FF2B5EF4-FFF2-40B4-BE49-F238E27FC236}">
                <a16:creationId xmlns:a16="http://schemas.microsoft.com/office/drawing/2014/main" id="{8F5EF372-9794-C5AB-BB8F-D902A6A0A2E4}"/>
              </a:ext>
            </a:extLst>
          </p:cNvPr>
          <p:cNvSpPr txBox="1">
            <a:spLocks/>
          </p:cNvSpPr>
          <p:nvPr/>
        </p:nvSpPr>
        <p:spPr>
          <a:xfrm>
            <a:off x="780914" y="-24323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cs typeface="Calibri Light"/>
              </a:rPr>
              <a:t>Résultats de modélisation</a:t>
            </a:r>
            <a:endParaRPr lang="fr-FR" dirty="0"/>
          </a:p>
        </p:txBody>
      </p:sp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62E4A0E5-8C84-52BC-7870-D51F9F62F4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E1AF1-263E-43FE-A42C-FED5A27B5049}" type="slidenum">
              <a:rPr lang="fr-FR" sz="1800" smtClean="0"/>
              <a:t>14</a:t>
            </a:fld>
            <a:endParaRPr lang="fr-FR" sz="1800" dirty="0"/>
          </a:p>
        </p:txBody>
      </p:sp>
      <p:pic>
        <p:nvPicPr>
          <p:cNvPr id="25" name="Picture 24" descr="Chart, bar chart&#10;&#10;Description automatically generated">
            <a:extLst>
              <a:ext uri="{FF2B5EF4-FFF2-40B4-BE49-F238E27FC236}">
                <a16:creationId xmlns:a16="http://schemas.microsoft.com/office/drawing/2014/main" id="{BF43F452-B68F-486D-37CA-F6F8CC66F9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328" y="2341874"/>
            <a:ext cx="5256463" cy="2392051"/>
          </a:xfrm>
          <a:prstGeom prst="rect">
            <a:avLst/>
          </a:prstGeom>
        </p:spPr>
      </p:pic>
      <p:pic>
        <p:nvPicPr>
          <p:cNvPr id="27" name="Picture 26" descr="Chart, bar chart&#10;&#10;Description automatically generated">
            <a:extLst>
              <a:ext uri="{FF2B5EF4-FFF2-40B4-BE49-F238E27FC236}">
                <a16:creationId xmlns:a16="http://schemas.microsoft.com/office/drawing/2014/main" id="{FB408C01-D5C2-9803-9053-3B3B1E77BF8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0863" y="2341874"/>
            <a:ext cx="5437961" cy="2392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4934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0" name="Graphic 6" descr="Panneau de signalisation avec un remplissage uni">
            <a:extLst>
              <a:ext uri="{FF2B5EF4-FFF2-40B4-BE49-F238E27FC236}">
                <a16:creationId xmlns:a16="http://schemas.microsoft.com/office/drawing/2014/main" id="{000EACB6-C1B3-8E88-A24E-B6B3CC46F2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17438" y="137809"/>
            <a:ext cx="563476" cy="563476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sp>
        <p:nvSpPr>
          <p:cNvPr id="21" name="Titre 3">
            <a:extLst>
              <a:ext uri="{FF2B5EF4-FFF2-40B4-BE49-F238E27FC236}">
                <a16:creationId xmlns:a16="http://schemas.microsoft.com/office/drawing/2014/main" id="{8F5EF372-9794-C5AB-BB8F-D902A6A0A2E4}"/>
              </a:ext>
            </a:extLst>
          </p:cNvPr>
          <p:cNvSpPr txBox="1">
            <a:spLocks/>
          </p:cNvSpPr>
          <p:nvPr/>
        </p:nvSpPr>
        <p:spPr>
          <a:xfrm>
            <a:off x="780914" y="-24323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cs typeface="Calibri Light"/>
              </a:rPr>
              <a:t>Optimisation</a:t>
            </a:r>
            <a:endParaRPr lang="fr-FR" dirty="0"/>
          </a:p>
        </p:txBody>
      </p:sp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690A6FC4-6E08-CE9D-0F51-90A05A246E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438" y="1340593"/>
            <a:ext cx="11296514" cy="4205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157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0" name="Graphic 6" descr="Panneau de signalisation avec un remplissage uni">
            <a:extLst>
              <a:ext uri="{FF2B5EF4-FFF2-40B4-BE49-F238E27FC236}">
                <a16:creationId xmlns:a16="http://schemas.microsoft.com/office/drawing/2014/main" id="{000EACB6-C1B3-8E88-A24E-B6B3CC46F2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17438" y="137809"/>
            <a:ext cx="563476" cy="563476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sp>
        <p:nvSpPr>
          <p:cNvPr id="21" name="Titre 3">
            <a:extLst>
              <a:ext uri="{FF2B5EF4-FFF2-40B4-BE49-F238E27FC236}">
                <a16:creationId xmlns:a16="http://schemas.microsoft.com/office/drawing/2014/main" id="{8F5EF372-9794-C5AB-BB8F-D902A6A0A2E4}"/>
              </a:ext>
            </a:extLst>
          </p:cNvPr>
          <p:cNvSpPr txBox="1">
            <a:spLocks/>
          </p:cNvSpPr>
          <p:nvPr/>
        </p:nvSpPr>
        <p:spPr>
          <a:xfrm>
            <a:off x="780914" y="-24323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cs typeface="Calibri Light"/>
              </a:rPr>
              <a:t>Choix du modèle Final</a:t>
            </a:r>
            <a:endParaRPr lang="fr-FR" dirty="0"/>
          </a:p>
        </p:txBody>
      </p:sp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39A9A142-18DB-3F20-9B45-4214514891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257" y="1620981"/>
            <a:ext cx="11624679" cy="404189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F989736-9166-07F2-40CF-3171AD7F3BA2}"/>
              </a:ext>
            </a:extLst>
          </p:cNvPr>
          <p:cNvSpPr txBox="1"/>
          <p:nvPr/>
        </p:nvSpPr>
        <p:spPr>
          <a:xfrm>
            <a:off x="7924548" y="1944303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>
                <a:solidFill>
                  <a:srgbClr val="0070C0"/>
                </a:solidFill>
              </a:rPr>
              <a:t>XGBRegressor</a:t>
            </a:r>
            <a:r>
              <a:rPr lang="fr-FR" sz="1400" dirty="0"/>
              <a:t> </a:t>
            </a:r>
          </a:p>
          <a:p>
            <a:r>
              <a:rPr lang="fr-FR" sz="1400" dirty="0"/>
              <a:t>R² = 0,71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D59ED1-FD5D-8CEE-8821-82FF42BE3F75}"/>
              </a:ext>
            </a:extLst>
          </p:cNvPr>
          <p:cNvSpPr txBox="1"/>
          <p:nvPr/>
        </p:nvSpPr>
        <p:spPr>
          <a:xfrm>
            <a:off x="7951174" y="2803980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>
                <a:solidFill>
                  <a:srgbClr val="0070C0"/>
                </a:solidFill>
              </a:rPr>
              <a:t>XGBRegressor</a:t>
            </a:r>
            <a:r>
              <a:rPr lang="fr-FR" sz="1400" dirty="0"/>
              <a:t> </a:t>
            </a:r>
          </a:p>
          <a:p>
            <a:r>
              <a:rPr lang="fr-FR" sz="1400" dirty="0"/>
              <a:t>R² = 0,79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C51CC6-6C78-7CAD-525F-2FB83044F4D1}"/>
              </a:ext>
            </a:extLst>
          </p:cNvPr>
          <p:cNvSpPr txBox="1"/>
          <p:nvPr/>
        </p:nvSpPr>
        <p:spPr>
          <a:xfrm>
            <a:off x="7924548" y="3660237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>
                <a:solidFill>
                  <a:srgbClr val="0070C0"/>
                </a:solidFill>
              </a:rPr>
              <a:t>XGBRegressor</a:t>
            </a:r>
            <a:r>
              <a:rPr lang="fr-FR" sz="1400" dirty="0"/>
              <a:t> </a:t>
            </a:r>
          </a:p>
          <a:p>
            <a:r>
              <a:rPr lang="fr-FR" sz="1400" dirty="0"/>
              <a:t>R² = 0,63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97207F-6BFC-C8D8-8B6C-1A424BD9D3D1}"/>
              </a:ext>
            </a:extLst>
          </p:cNvPr>
          <p:cNvSpPr txBox="1"/>
          <p:nvPr/>
        </p:nvSpPr>
        <p:spPr>
          <a:xfrm>
            <a:off x="7578327" y="4810308"/>
            <a:ext cx="19101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solidFill>
                  <a:srgbClr val="0070C0"/>
                </a:solidFill>
              </a:rPr>
              <a:t>GradientBoostingRegressor</a:t>
            </a:r>
            <a:r>
              <a:rPr lang="fr-FR" sz="1200" dirty="0"/>
              <a:t> </a:t>
            </a:r>
          </a:p>
          <a:p>
            <a:r>
              <a:rPr lang="fr-FR" sz="1200" dirty="0"/>
              <a:t>            R² = 0,68</a:t>
            </a:r>
          </a:p>
        </p:txBody>
      </p:sp>
    </p:spTree>
    <p:extLst>
      <p:ext uri="{BB962C8B-B14F-4D97-AF65-F5344CB8AC3E}">
        <p14:creationId xmlns:p14="http://schemas.microsoft.com/office/powerpoint/2010/main" val="42197934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0" name="Graphic 6" descr="Panneau de signalisation avec un remplissage uni">
            <a:extLst>
              <a:ext uri="{FF2B5EF4-FFF2-40B4-BE49-F238E27FC236}">
                <a16:creationId xmlns:a16="http://schemas.microsoft.com/office/drawing/2014/main" id="{000EACB6-C1B3-8E88-A24E-B6B3CC46F2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17438" y="137809"/>
            <a:ext cx="563476" cy="563476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sp>
        <p:nvSpPr>
          <p:cNvPr id="21" name="Titre 3">
            <a:extLst>
              <a:ext uri="{FF2B5EF4-FFF2-40B4-BE49-F238E27FC236}">
                <a16:creationId xmlns:a16="http://schemas.microsoft.com/office/drawing/2014/main" id="{8F5EF372-9794-C5AB-BB8F-D902A6A0A2E4}"/>
              </a:ext>
            </a:extLst>
          </p:cNvPr>
          <p:cNvSpPr txBox="1">
            <a:spLocks/>
          </p:cNvSpPr>
          <p:nvPr/>
        </p:nvSpPr>
        <p:spPr>
          <a:xfrm>
            <a:off x="780914" y="-24323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cs typeface="Calibri Light"/>
              </a:rPr>
              <a:t>Modélisation – Consommation d’énergie- </a:t>
            </a:r>
            <a:endParaRPr lang="fr-FR" dirty="0"/>
          </a:p>
        </p:txBody>
      </p:sp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62E4A0E5-8C84-52BC-7870-D51F9F62F4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E1AF1-263E-43FE-A42C-FED5A27B5049}" type="slidenum">
              <a:rPr lang="fr-FR" sz="1800" smtClean="0"/>
              <a:t>17</a:t>
            </a:fld>
            <a:endParaRPr lang="fr-FR" sz="1800" dirty="0"/>
          </a:p>
        </p:txBody>
      </p:sp>
      <p:pic>
        <p:nvPicPr>
          <p:cNvPr id="3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5AAA2037-7919-2998-AE27-044C927DA3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356" y="702557"/>
            <a:ext cx="5601640" cy="2847353"/>
          </a:xfrm>
          <a:prstGeom prst="rect">
            <a:avLst/>
          </a:prstGeom>
        </p:spPr>
      </p:pic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73F74870-2088-E4DD-0A15-0FF7287B303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813" y="3874943"/>
            <a:ext cx="5597082" cy="2845248"/>
          </a:xfrm>
          <a:prstGeom prst="rect">
            <a:avLst/>
          </a:prstGeom>
        </p:spPr>
      </p:pic>
      <p:pic>
        <p:nvPicPr>
          <p:cNvPr id="18" name="Picture 17" descr="Chart&#10;&#10;Description automatically generated">
            <a:extLst>
              <a:ext uri="{FF2B5EF4-FFF2-40B4-BE49-F238E27FC236}">
                <a16:creationId xmlns:a16="http://schemas.microsoft.com/office/drawing/2014/main" id="{3FC101C3-C39F-81BD-258C-A1D646FD2BA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3950" y="894165"/>
            <a:ext cx="4271912" cy="2930301"/>
          </a:xfrm>
          <a:prstGeom prst="rect">
            <a:avLst/>
          </a:prstGeom>
        </p:spPr>
      </p:pic>
      <p:pic>
        <p:nvPicPr>
          <p:cNvPr id="22" name="Picture 21" descr="Chart&#10;&#10;Description automatically generated">
            <a:extLst>
              <a:ext uri="{FF2B5EF4-FFF2-40B4-BE49-F238E27FC236}">
                <a16:creationId xmlns:a16="http://schemas.microsoft.com/office/drawing/2014/main" id="{7BA17F6E-5A8A-637E-9B9A-55B58156F4E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485" y="3955015"/>
            <a:ext cx="4223377" cy="2897009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65D70615-9EFA-9F4F-F2BF-F83E8C1293EE}"/>
              </a:ext>
            </a:extLst>
          </p:cNvPr>
          <p:cNvSpPr/>
          <p:nvPr/>
        </p:nvSpPr>
        <p:spPr>
          <a:xfrm>
            <a:off x="7117773" y="4813300"/>
            <a:ext cx="2019877" cy="196850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531727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0" name="Graphic 6" descr="Panneau de signalisation avec un remplissage uni">
            <a:extLst>
              <a:ext uri="{FF2B5EF4-FFF2-40B4-BE49-F238E27FC236}">
                <a16:creationId xmlns:a16="http://schemas.microsoft.com/office/drawing/2014/main" id="{000EACB6-C1B3-8E88-A24E-B6B3CC46F2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17438" y="137809"/>
            <a:ext cx="563476" cy="563476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sp>
        <p:nvSpPr>
          <p:cNvPr id="21" name="Titre 3">
            <a:extLst>
              <a:ext uri="{FF2B5EF4-FFF2-40B4-BE49-F238E27FC236}">
                <a16:creationId xmlns:a16="http://schemas.microsoft.com/office/drawing/2014/main" id="{8F5EF372-9794-C5AB-BB8F-D902A6A0A2E4}"/>
              </a:ext>
            </a:extLst>
          </p:cNvPr>
          <p:cNvSpPr txBox="1">
            <a:spLocks/>
          </p:cNvSpPr>
          <p:nvPr/>
        </p:nvSpPr>
        <p:spPr>
          <a:xfrm>
            <a:off x="780914" y="-24323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cs typeface="Calibri Light"/>
              </a:rPr>
              <a:t>Modélisation</a:t>
            </a:r>
            <a:endParaRPr lang="fr-FR" dirty="0"/>
          </a:p>
        </p:txBody>
      </p:sp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62E4A0E5-8C84-52BC-7870-D51F9F62F4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E1AF1-263E-43FE-A42C-FED5A27B5049}" type="slidenum">
              <a:rPr lang="fr-FR" sz="1800" smtClean="0"/>
              <a:t>18</a:t>
            </a:fld>
            <a:endParaRPr lang="fr-FR" sz="1800" dirty="0"/>
          </a:p>
        </p:txBody>
      </p:sp>
      <p:pic>
        <p:nvPicPr>
          <p:cNvPr id="3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F83F8BBE-E528-09F0-C4B2-06B604BDB4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371" y="1185284"/>
            <a:ext cx="5293867" cy="2382935"/>
          </a:xfrm>
          <a:prstGeom prst="rect">
            <a:avLst/>
          </a:prstGeom>
        </p:spPr>
      </p:pic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A43A3CAB-C789-23FF-5F64-B523B0F6EC8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875" y="4155977"/>
            <a:ext cx="5268394" cy="2382935"/>
          </a:xfrm>
          <a:prstGeom prst="rect">
            <a:avLst/>
          </a:prstGeom>
        </p:spPr>
      </p:pic>
      <p:pic>
        <p:nvPicPr>
          <p:cNvPr id="8" name="Picture 7" descr="A picture containing chart&#10;&#10;Description automatically generated">
            <a:extLst>
              <a:ext uri="{FF2B5EF4-FFF2-40B4-BE49-F238E27FC236}">
                <a16:creationId xmlns:a16="http://schemas.microsoft.com/office/drawing/2014/main" id="{86D36A50-AC43-0618-9972-C9206B38EE9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4422" y="821919"/>
            <a:ext cx="4003668" cy="2746300"/>
          </a:xfrm>
          <a:prstGeom prst="rect">
            <a:avLst/>
          </a:prstGeom>
        </p:spPr>
      </p:pic>
      <p:pic>
        <p:nvPicPr>
          <p:cNvPr id="13" name="Picture 12" descr="Chart&#10;&#10;Description automatically generated">
            <a:extLst>
              <a:ext uri="{FF2B5EF4-FFF2-40B4-BE49-F238E27FC236}">
                <a16:creationId xmlns:a16="http://schemas.microsoft.com/office/drawing/2014/main" id="{85656EF2-09F7-9A70-A59D-67C9E39E41D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2237" y="3657332"/>
            <a:ext cx="4003668" cy="27463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22BF1D4-7538-40F0-E957-4D9629B00BD8}"/>
              </a:ext>
            </a:extLst>
          </p:cNvPr>
          <p:cNvSpPr/>
          <p:nvPr/>
        </p:nvSpPr>
        <p:spPr>
          <a:xfrm>
            <a:off x="6672031" y="4662927"/>
            <a:ext cx="1772314" cy="193091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905227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0" name="Graphic 6" descr="Panneau de signalisation avec un remplissage uni">
            <a:extLst>
              <a:ext uri="{FF2B5EF4-FFF2-40B4-BE49-F238E27FC236}">
                <a16:creationId xmlns:a16="http://schemas.microsoft.com/office/drawing/2014/main" id="{000EACB6-C1B3-8E88-A24E-B6B3CC46F2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17438" y="137809"/>
            <a:ext cx="563476" cy="563476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sp>
        <p:nvSpPr>
          <p:cNvPr id="21" name="Titre 3">
            <a:extLst>
              <a:ext uri="{FF2B5EF4-FFF2-40B4-BE49-F238E27FC236}">
                <a16:creationId xmlns:a16="http://schemas.microsoft.com/office/drawing/2014/main" id="{8F5EF372-9794-C5AB-BB8F-D902A6A0A2E4}"/>
              </a:ext>
            </a:extLst>
          </p:cNvPr>
          <p:cNvSpPr txBox="1">
            <a:spLocks/>
          </p:cNvSpPr>
          <p:nvPr/>
        </p:nvSpPr>
        <p:spPr>
          <a:xfrm>
            <a:off x="780914" y="-24323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cs typeface="Calibri Light"/>
              </a:rPr>
              <a:t>Conclusions</a:t>
            </a:r>
            <a:endParaRPr lang="fr-FR" dirty="0"/>
          </a:p>
        </p:txBody>
      </p:sp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62E4A0E5-8C84-52BC-7870-D51F9F62F4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E1AF1-263E-43FE-A42C-FED5A27B5049}" type="slidenum">
              <a:rPr lang="fr-FR" sz="1800" smtClean="0"/>
              <a:t>19</a:t>
            </a:fld>
            <a:endParaRPr lang="fr-FR" sz="1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2C63B86-B045-0223-C3A6-B79E8158C841}"/>
              </a:ext>
            </a:extLst>
          </p:cNvPr>
          <p:cNvSpPr txBox="1"/>
          <p:nvPr/>
        </p:nvSpPr>
        <p:spPr>
          <a:xfrm>
            <a:off x="1123949" y="1857375"/>
            <a:ext cx="1023937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Le </a:t>
            </a:r>
            <a:r>
              <a:rPr lang="fr-FR" sz="2000" b="1" i="1" dirty="0"/>
              <a:t>feature</a:t>
            </a:r>
            <a:r>
              <a:rPr lang="fr-FR" sz="2000" dirty="0"/>
              <a:t> </a:t>
            </a:r>
            <a:r>
              <a:rPr lang="fr-FR" sz="2000" b="1" i="1" dirty="0"/>
              <a:t>engineering</a:t>
            </a:r>
            <a:r>
              <a:rPr lang="fr-FR" sz="2000" dirty="0"/>
              <a:t> a un </a:t>
            </a:r>
            <a:r>
              <a:rPr lang="fr-FR" sz="2000" b="1" dirty="0"/>
              <a:t>impact</a:t>
            </a:r>
            <a:r>
              <a:rPr lang="fr-FR" sz="2000" dirty="0"/>
              <a:t> considérable sur la performance des différents modèles, et sur la performance du modèle final. </a:t>
            </a:r>
          </a:p>
          <a:p>
            <a:endParaRPr lang="fr-FR" sz="2000" dirty="0"/>
          </a:p>
          <a:p>
            <a:r>
              <a:rPr lang="fr-FR" sz="2000" dirty="0"/>
              <a:t>La </a:t>
            </a:r>
            <a:r>
              <a:rPr lang="fr-FR" sz="2000" b="1" dirty="0"/>
              <a:t>transformation</a:t>
            </a:r>
            <a:r>
              <a:rPr lang="fr-FR" sz="2000" dirty="0"/>
              <a:t> </a:t>
            </a:r>
            <a:r>
              <a:rPr lang="fr-FR" sz="2000" b="1" dirty="0"/>
              <a:t>logarithmique</a:t>
            </a:r>
            <a:r>
              <a:rPr lang="fr-FR" sz="2000" dirty="0"/>
              <a:t> des </a:t>
            </a:r>
            <a:r>
              <a:rPr lang="fr-FR" sz="2000" b="1" dirty="0"/>
              <a:t>Target</a:t>
            </a:r>
            <a:r>
              <a:rPr lang="fr-FR" sz="2000" dirty="0"/>
              <a:t> augmente la performance du modèle choisis.  </a:t>
            </a:r>
          </a:p>
          <a:p>
            <a:endParaRPr lang="fr-FR" sz="2000" dirty="0"/>
          </a:p>
          <a:p>
            <a:r>
              <a:rPr lang="fr-FR" sz="2000" dirty="0"/>
              <a:t>L’introduction de </a:t>
            </a:r>
            <a:r>
              <a:rPr lang="fr-FR" sz="2000" b="1" dirty="0"/>
              <a:t>L’EnergyStarScore</a:t>
            </a:r>
            <a:r>
              <a:rPr lang="fr-FR" sz="2000" dirty="0"/>
              <a:t> dans la modélisation de la </a:t>
            </a:r>
            <a:r>
              <a:rPr lang="fr-FR" sz="2000" b="1" dirty="0"/>
              <a:t>consommation</a:t>
            </a:r>
            <a:r>
              <a:rPr lang="fr-FR" sz="2000" dirty="0"/>
              <a:t> </a:t>
            </a:r>
            <a:r>
              <a:rPr lang="fr-FR" sz="2000" b="1" dirty="0"/>
              <a:t>d’énergie</a:t>
            </a:r>
            <a:r>
              <a:rPr lang="fr-FR" sz="2000" dirty="0"/>
              <a:t> augmente la performance du meilleur modèle de </a:t>
            </a:r>
            <a:r>
              <a:rPr lang="fr-FR" sz="2000" b="1" dirty="0"/>
              <a:t>0,08</a:t>
            </a:r>
            <a:r>
              <a:rPr lang="fr-FR" sz="2000" dirty="0"/>
              <a:t> </a:t>
            </a:r>
            <a:r>
              <a:rPr lang="fr-FR" sz="2000" b="1" dirty="0"/>
              <a:t>pts</a:t>
            </a:r>
            <a:r>
              <a:rPr lang="fr-FR" sz="2000" dirty="0"/>
              <a:t>, et de </a:t>
            </a:r>
            <a:r>
              <a:rPr lang="fr-FR" sz="2000" b="1" dirty="0"/>
              <a:t>0,05</a:t>
            </a:r>
            <a:r>
              <a:rPr lang="fr-FR" sz="2000" dirty="0"/>
              <a:t> </a:t>
            </a:r>
            <a:r>
              <a:rPr lang="fr-FR" sz="2000" b="1" dirty="0"/>
              <a:t>pts</a:t>
            </a:r>
            <a:r>
              <a:rPr lang="fr-FR" sz="2000" dirty="0"/>
              <a:t> lors de la modélisation des </a:t>
            </a:r>
            <a:r>
              <a:rPr lang="fr-FR" sz="2000" b="1" dirty="0"/>
              <a:t>émissions</a:t>
            </a:r>
            <a:r>
              <a:rPr lang="fr-FR" sz="2000" dirty="0"/>
              <a:t> de </a:t>
            </a:r>
            <a:r>
              <a:rPr lang="fr-FR" sz="2000" b="1" dirty="0"/>
              <a:t>CO2</a:t>
            </a:r>
            <a:r>
              <a:rPr lang="fr-FR" sz="2000" dirty="0"/>
              <a:t>. </a:t>
            </a:r>
          </a:p>
          <a:p>
            <a:r>
              <a:rPr lang="fr-FR" sz="2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514698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88294908-8B00-4F58-BBBA-20F71A40A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364C879-1404-4203-8E9D-CC5DE0A621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2782" y="-1386168"/>
            <a:ext cx="2424873" cy="3611191"/>
          </a:xfrm>
          <a:custGeom>
            <a:avLst/>
            <a:gdLst>
              <a:gd name="connsiteX0" fmla="*/ 0 w 2424873"/>
              <a:gd name="connsiteY0" fmla="*/ 2424874 h 3611191"/>
              <a:gd name="connsiteX1" fmla="*/ 2424873 w 2424873"/>
              <a:gd name="connsiteY1" fmla="*/ 0 h 3611191"/>
              <a:gd name="connsiteX2" fmla="*/ 2424873 w 2424873"/>
              <a:gd name="connsiteY2" fmla="*/ 3611191 h 3611191"/>
              <a:gd name="connsiteX3" fmla="*/ 1186317 w 2424873"/>
              <a:gd name="connsiteY3" fmla="*/ 3611191 h 3611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4873" h="3611191">
                <a:moveTo>
                  <a:pt x="0" y="2424874"/>
                </a:moveTo>
                <a:lnTo>
                  <a:pt x="2424873" y="0"/>
                </a:lnTo>
                <a:lnTo>
                  <a:pt x="2424873" y="3611191"/>
                </a:lnTo>
                <a:lnTo>
                  <a:pt x="1186317" y="361119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4617302-4B0D-4351-A6BB-6F0930D9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571000" y="-338582"/>
            <a:ext cx="1635955" cy="1635955"/>
          </a:xfrm>
          <a:custGeom>
            <a:avLst/>
            <a:gdLst>
              <a:gd name="connsiteX0" fmla="*/ 0 w 1635955"/>
              <a:gd name="connsiteY0" fmla="*/ 957987 h 1635955"/>
              <a:gd name="connsiteX1" fmla="*/ 957987 w 1635955"/>
              <a:gd name="connsiteY1" fmla="*/ 0 h 1635955"/>
              <a:gd name="connsiteX2" fmla="*/ 1635955 w 1635955"/>
              <a:gd name="connsiteY2" fmla="*/ 0 h 1635955"/>
              <a:gd name="connsiteX3" fmla="*/ 1635955 w 1635955"/>
              <a:gd name="connsiteY3" fmla="*/ 1635955 h 1635955"/>
              <a:gd name="connsiteX4" fmla="*/ 0 w 1635955"/>
              <a:gd name="connsiteY4" fmla="*/ 1635955 h 1635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955" h="1635955">
                <a:moveTo>
                  <a:pt x="0" y="957987"/>
                </a:moveTo>
                <a:lnTo>
                  <a:pt x="957987" y="0"/>
                </a:lnTo>
                <a:lnTo>
                  <a:pt x="1635955" y="0"/>
                </a:lnTo>
                <a:lnTo>
                  <a:pt x="1635955" y="1635955"/>
                </a:lnTo>
                <a:lnTo>
                  <a:pt x="0" y="1635955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DA2C7802-C2E0-4218-8F89-8DD7CCD2CD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7985" y="-6588"/>
            <a:ext cx="4059393" cy="2548110"/>
          </a:xfrm>
          <a:custGeom>
            <a:avLst/>
            <a:gdLst>
              <a:gd name="connsiteX0" fmla="*/ 0 w 4059393"/>
              <a:gd name="connsiteY0" fmla="*/ 1511282 h 2548110"/>
              <a:gd name="connsiteX1" fmla="*/ 1511282 w 4059393"/>
              <a:gd name="connsiteY1" fmla="*/ 0 h 2548110"/>
              <a:gd name="connsiteX2" fmla="*/ 4059393 w 4059393"/>
              <a:gd name="connsiteY2" fmla="*/ 2548110 h 2548110"/>
              <a:gd name="connsiteX3" fmla="*/ 0 w 4059393"/>
              <a:gd name="connsiteY3" fmla="*/ 2548110 h 2548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9393" h="2548110">
                <a:moveTo>
                  <a:pt x="0" y="1511282"/>
                </a:moveTo>
                <a:lnTo>
                  <a:pt x="1511282" y="0"/>
                </a:lnTo>
                <a:lnTo>
                  <a:pt x="4059393" y="2548110"/>
                </a:lnTo>
                <a:lnTo>
                  <a:pt x="0" y="254811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6D7111A-21E5-4EE9-8A78-10E5530F01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262924" y="1465780"/>
            <a:ext cx="1185708" cy="118570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A3969E80-A77B-49FC-9122-D89AFD5EE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-29557" y="5198743"/>
            <a:ext cx="2444907" cy="2366116"/>
          </a:xfrm>
          <a:custGeom>
            <a:avLst/>
            <a:gdLst>
              <a:gd name="connsiteX0" fmla="*/ 0 w 2203753"/>
              <a:gd name="connsiteY0" fmla="*/ 0 h 2132734"/>
              <a:gd name="connsiteX1" fmla="*/ 2203753 w 2203753"/>
              <a:gd name="connsiteY1" fmla="*/ 0 h 2132734"/>
              <a:gd name="connsiteX2" fmla="*/ 2203753 w 2203753"/>
              <a:gd name="connsiteY2" fmla="*/ 576461 h 2132734"/>
              <a:gd name="connsiteX3" fmla="*/ 647480 w 2203753"/>
              <a:gd name="connsiteY3" fmla="*/ 2132734 h 2132734"/>
              <a:gd name="connsiteX4" fmla="*/ 0 w 2203753"/>
              <a:gd name="connsiteY4" fmla="*/ 1485255 h 2132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753" h="2132734">
                <a:moveTo>
                  <a:pt x="0" y="0"/>
                </a:moveTo>
                <a:lnTo>
                  <a:pt x="2203753" y="0"/>
                </a:lnTo>
                <a:lnTo>
                  <a:pt x="2203753" y="576461"/>
                </a:lnTo>
                <a:lnTo>
                  <a:pt x="647480" y="2132734"/>
                </a:lnTo>
                <a:lnTo>
                  <a:pt x="0" y="1485255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849CA57-76BD-4CF2-80BA-D7A46A01B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769787" y="5439893"/>
            <a:ext cx="928467" cy="928467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35E9085E-E730-4768-83D4-6CB7E98971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401311" y="734311"/>
            <a:ext cx="5389379" cy="5389379"/>
          </a:xfrm>
          <a:custGeom>
            <a:avLst/>
            <a:gdLst>
              <a:gd name="connsiteX0" fmla="*/ 0 w 5389379"/>
              <a:gd name="connsiteY0" fmla="*/ 540040 h 5389379"/>
              <a:gd name="connsiteX1" fmla="*/ 540040 w 5389379"/>
              <a:gd name="connsiteY1" fmla="*/ 0 h 5389379"/>
              <a:gd name="connsiteX2" fmla="*/ 5389379 w 5389379"/>
              <a:gd name="connsiteY2" fmla="*/ 0 h 5389379"/>
              <a:gd name="connsiteX3" fmla="*/ 5389379 w 5389379"/>
              <a:gd name="connsiteY3" fmla="*/ 4838655 h 5389379"/>
              <a:gd name="connsiteX4" fmla="*/ 4838655 w 5389379"/>
              <a:gd name="connsiteY4" fmla="*/ 5389379 h 5389379"/>
              <a:gd name="connsiteX5" fmla="*/ 0 w 5389379"/>
              <a:gd name="connsiteY5" fmla="*/ 5389379 h 538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89379" h="5389379">
                <a:moveTo>
                  <a:pt x="0" y="540040"/>
                </a:moveTo>
                <a:lnTo>
                  <a:pt x="540040" y="0"/>
                </a:lnTo>
                <a:lnTo>
                  <a:pt x="5389379" y="0"/>
                </a:lnTo>
                <a:lnTo>
                  <a:pt x="5389379" y="4838655"/>
                </a:lnTo>
                <a:lnTo>
                  <a:pt x="4838655" y="5389379"/>
                </a:lnTo>
                <a:lnTo>
                  <a:pt x="0" y="53893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973272FE-A474-4CAE-8CA2-BCC8B476C3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00283" y="33283"/>
            <a:ext cx="6791435" cy="6791435"/>
          </a:xfrm>
          <a:custGeom>
            <a:avLst/>
            <a:gdLst>
              <a:gd name="connsiteX0" fmla="*/ 1860938 w 6791435"/>
              <a:gd name="connsiteY0" fmla="*/ 81158 h 6791435"/>
              <a:gd name="connsiteX1" fmla="*/ 1942096 w 6791435"/>
              <a:gd name="connsiteY1" fmla="*/ 0 h 6791435"/>
              <a:gd name="connsiteX2" fmla="*/ 6791435 w 6791435"/>
              <a:gd name="connsiteY2" fmla="*/ 0 h 6791435"/>
              <a:gd name="connsiteX3" fmla="*/ 6791435 w 6791435"/>
              <a:gd name="connsiteY3" fmla="*/ 4838655 h 6791435"/>
              <a:gd name="connsiteX4" fmla="*/ 6710277 w 6791435"/>
              <a:gd name="connsiteY4" fmla="*/ 4919813 h 6791435"/>
              <a:gd name="connsiteX5" fmla="*/ 6710277 w 6791435"/>
              <a:gd name="connsiteY5" fmla="*/ 81158 h 6791435"/>
              <a:gd name="connsiteX6" fmla="*/ 0 w 6791435"/>
              <a:gd name="connsiteY6" fmla="*/ 1942096 h 6791435"/>
              <a:gd name="connsiteX7" fmla="*/ 81158 w 6791435"/>
              <a:gd name="connsiteY7" fmla="*/ 1860938 h 6791435"/>
              <a:gd name="connsiteX8" fmla="*/ 81158 w 6791435"/>
              <a:gd name="connsiteY8" fmla="*/ 6710277 h 6791435"/>
              <a:gd name="connsiteX9" fmla="*/ 4919813 w 6791435"/>
              <a:gd name="connsiteY9" fmla="*/ 6710277 h 6791435"/>
              <a:gd name="connsiteX10" fmla="*/ 4838655 w 6791435"/>
              <a:gd name="connsiteY10" fmla="*/ 6791435 h 6791435"/>
              <a:gd name="connsiteX11" fmla="*/ 0 w 6791435"/>
              <a:gd name="connsiteY11" fmla="*/ 6791435 h 679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791435" h="6791435">
                <a:moveTo>
                  <a:pt x="1860938" y="81158"/>
                </a:moveTo>
                <a:lnTo>
                  <a:pt x="1942096" y="0"/>
                </a:lnTo>
                <a:lnTo>
                  <a:pt x="6791435" y="0"/>
                </a:lnTo>
                <a:lnTo>
                  <a:pt x="6791435" y="4838655"/>
                </a:lnTo>
                <a:lnTo>
                  <a:pt x="6710277" y="4919813"/>
                </a:lnTo>
                <a:lnTo>
                  <a:pt x="6710277" y="81158"/>
                </a:lnTo>
                <a:close/>
                <a:moveTo>
                  <a:pt x="0" y="1942096"/>
                </a:moveTo>
                <a:lnTo>
                  <a:pt x="81158" y="1860938"/>
                </a:lnTo>
                <a:lnTo>
                  <a:pt x="81158" y="6710277"/>
                </a:lnTo>
                <a:lnTo>
                  <a:pt x="4919813" y="6710277"/>
                </a:lnTo>
                <a:lnTo>
                  <a:pt x="4838655" y="6791435"/>
                </a:lnTo>
                <a:lnTo>
                  <a:pt x="0" y="67914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555AC35-3AA0-74F8-A3AA-54E95C5AE7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99197" y="1417371"/>
            <a:ext cx="3644430" cy="428673"/>
          </a:xfrm>
          <a:noFill/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 marL="0" indent="0">
              <a:buNone/>
            </a:pPr>
            <a:r>
              <a:rPr lang="fr-FR" kern="1200" dirty="0">
                <a:solidFill>
                  <a:srgbClr val="002060"/>
                </a:solidFill>
                <a:latin typeface="+mn-lt"/>
                <a:ea typeface="+mn-ea"/>
                <a:cs typeface="+mn-cs"/>
              </a:rPr>
              <a:t>Plan</a:t>
            </a:r>
            <a:endParaRPr lang="en-US" kern="1200" dirty="0">
              <a:solidFill>
                <a:srgbClr val="002060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E07981EA-05A6-437C-88D7-B377B92B0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9823" y="5457591"/>
            <a:ext cx="2231794" cy="2568811"/>
          </a:xfrm>
          <a:custGeom>
            <a:avLst/>
            <a:gdLst>
              <a:gd name="connsiteX0" fmla="*/ 0 w 2940086"/>
              <a:gd name="connsiteY0" fmla="*/ 0 h 3384061"/>
              <a:gd name="connsiteX1" fmla="*/ 2496112 w 2940086"/>
              <a:gd name="connsiteY1" fmla="*/ 0 h 3384061"/>
              <a:gd name="connsiteX2" fmla="*/ 2940086 w 2940086"/>
              <a:gd name="connsiteY2" fmla="*/ 443975 h 3384061"/>
              <a:gd name="connsiteX3" fmla="*/ 0 w 2940086"/>
              <a:gd name="connsiteY3" fmla="*/ 3384061 h 3384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0086" h="3384061">
                <a:moveTo>
                  <a:pt x="0" y="0"/>
                </a:moveTo>
                <a:lnTo>
                  <a:pt x="2496112" y="0"/>
                </a:lnTo>
                <a:lnTo>
                  <a:pt x="2940086" y="443975"/>
                </a:lnTo>
                <a:lnTo>
                  <a:pt x="0" y="338406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5E3C750-986E-4769-B1AE-49289FBE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720059" y="5243545"/>
            <a:ext cx="959985" cy="959985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Espace réservé du contenu 2">
            <a:extLst>
              <a:ext uri="{FF2B5EF4-FFF2-40B4-BE49-F238E27FC236}">
                <a16:creationId xmlns:a16="http://schemas.microsoft.com/office/drawing/2014/main" id="{C7F37C96-768D-4C97-F0A4-AA597D3B93FF}"/>
              </a:ext>
            </a:extLst>
          </p:cNvPr>
          <p:cNvSpPr txBox="1">
            <a:spLocks/>
          </p:cNvSpPr>
          <p:nvPr/>
        </p:nvSpPr>
        <p:spPr>
          <a:xfrm>
            <a:off x="3985024" y="1983181"/>
            <a:ext cx="3644430" cy="428673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dirty="0">
                <a:solidFill>
                  <a:srgbClr val="0070C0"/>
                </a:solidFill>
              </a:rPr>
              <a:t>Contexte</a:t>
            </a: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13FF80A2-5590-1DCA-0F11-CF7853745510}"/>
              </a:ext>
            </a:extLst>
          </p:cNvPr>
          <p:cNvSpPr txBox="1">
            <a:spLocks/>
          </p:cNvSpPr>
          <p:nvPr/>
        </p:nvSpPr>
        <p:spPr>
          <a:xfrm>
            <a:off x="3985858" y="2495038"/>
            <a:ext cx="4208725" cy="642103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dirty="0">
                <a:solidFill>
                  <a:srgbClr val="0070C0"/>
                </a:solidFill>
              </a:rPr>
              <a:t>État des lieux de la base de données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1B65EBFD-A65E-BF56-E76F-A6B504FEEC06}"/>
              </a:ext>
            </a:extLst>
          </p:cNvPr>
          <p:cNvSpPr txBox="1">
            <a:spLocks/>
          </p:cNvSpPr>
          <p:nvPr/>
        </p:nvSpPr>
        <p:spPr>
          <a:xfrm>
            <a:off x="3986830" y="3852839"/>
            <a:ext cx="3644430" cy="428673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dirty="0">
                <a:solidFill>
                  <a:srgbClr val="0070C0"/>
                </a:solidFill>
              </a:rPr>
              <a:t>Feature engineering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E8F1029B-29AF-DA38-ED39-82F51E9B64A0}"/>
              </a:ext>
            </a:extLst>
          </p:cNvPr>
          <p:cNvSpPr txBox="1">
            <a:spLocks/>
          </p:cNvSpPr>
          <p:nvPr/>
        </p:nvSpPr>
        <p:spPr>
          <a:xfrm>
            <a:off x="3986467" y="4848963"/>
            <a:ext cx="4885194" cy="428673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dirty="0">
                <a:solidFill>
                  <a:srgbClr val="0070C0"/>
                </a:solidFill>
              </a:rPr>
              <a:t>Conclusion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10" name="Espace réservé du contenu 2">
            <a:extLst>
              <a:ext uri="{FF2B5EF4-FFF2-40B4-BE49-F238E27FC236}">
                <a16:creationId xmlns:a16="http://schemas.microsoft.com/office/drawing/2014/main" id="{D4776150-CD7D-9E64-7F95-060EC7DFAC69}"/>
              </a:ext>
            </a:extLst>
          </p:cNvPr>
          <p:cNvSpPr txBox="1">
            <a:spLocks/>
          </p:cNvSpPr>
          <p:nvPr/>
        </p:nvSpPr>
        <p:spPr>
          <a:xfrm>
            <a:off x="3985519" y="3275575"/>
            <a:ext cx="4381037" cy="446889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dirty="0">
                <a:solidFill>
                  <a:srgbClr val="0070C0"/>
                </a:solidFill>
              </a:rPr>
              <a:t>Filtrage et Analyses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46C5DE3D-DC46-38A4-82C6-8F2FC8288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E1AF1-263E-43FE-A42C-FED5A27B5049}" type="slidenum">
              <a:rPr lang="fr-FR" smtClean="0"/>
              <a:t>2</a:t>
            </a:fld>
            <a:endParaRPr lang="fr-FR" dirty="0"/>
          </a:p>
        </p:txBody>
      </p:sp>
      <p:sp>
        <p:nvSpPr>
          <p:cNvPr id="9" name="Espace réservé du contenu 2">
            <a:extLst>
              <a:ext uri="{FF2B5EF4-FFF2-40B4-BE49-F238E27FC236}">
                <a16:creationId xmlns:a16="http://schemas.microsoft.com/office/drawing/2014/main" id="{59D94C10-4119-23E7-2465-96591A76C411}"/>
              </a:ext>
            </a:extLst>
          </p:cNvPr>
          <p:cNvSpPr txBox="1">
            <a:spLocks/>
          </p:cNvSpPr>
          <p:nvPr/>
        </p:nvSpPr>
        <p:spPr>
          <a:xfrm>
            <a:off x="3986829" y="4348596"/>
            <a:ext cx="3644430" cy="428673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dirty="0">
                <a:solidFill>
                  <a:srgbClr val="0070C0"/>
                </a:solidFill>
              </a:rPr>
              <a:t>Modélisation</a:t>
            </a:r>
            <a:endParaRPr lang="fr-FR" dirty="0">
              <a:solidFill>
                <a:srgbClr val="0070C0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713356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re 3">
            <a:extLst>
              <a:ext uri="{FF2B5EF4-FFF2-40B4-BE49-F238E27FC236}">
                <a16:creationId xmlns:a16="http://schemas.microsoft.com/office/drawing/2014/main" id="{8F5EF372-9794-C5AB-BB8F-D902A6A0A2E4}"/>
              </a:ext>
            </a:extLst>
          </p:cNvPr>
          <p:cNvSpPr txBox="1">
            <a:spLocks/>
          </p:cNvSpPr>
          <p:nvPr/>
        </p:nvSpPr>
        <p:spPr>
          <a:xfrm>
            <a:off x="3010095" y="261694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Merci de votre attention</a:t>
            </a: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95F23C37-D866-5A0C-7320-F7594CBA9C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z="1800" dirty="0"/>
              <a:t>Présenté par Mr Dai TENSAOUT </a:t>
            </a:r>
          </a:p>
        </p:txBody>
      </p: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57930B04-AC62-A5E5-D8B2-C9C94B5D24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39009" y="446163"/>
            <a:ext cx="3644430" cy="1141851"/>
          </a:xfrm>
          <a:noFill/>
        </p:spPr>
        <p:txBody>
          <a:bodyPr vert="horz" lIns="91440" tIns="45720" rIns="91440" bIns="45720" rtlCol="0">
            <a:normAutofit fontScale="85000" lnSpcReduction="10000"/>
          </a:bodyPr>
          <a:lstStyle/>
          <a:p>
            <a:pPr marL="0" indent="0" algn="ctr">
              <a:buNone/>
            </a:pPr>
            <a:r>
              <a:rPr lang="fr-FR" sz="2400" i="1" dirty="0">
                <a:solidFill>
                  <a:srgbClr val="0070C0"/>
                </a:solidFill>
              </a:rPr>
              <a:t>Anticipation de la consommation d’énergies des bâtiments et les émissions CO2</a:t>
            </a:r>
            <a:endParaRPr lang="en-US" sz="2400" i="1" kern="1200" dirty="0">
              <a:solidFill>
                <a:srgbClr val="0070C0"/>
              </a:solidFill>
              <a:latin typeface="+mn-lt"/>
              <a:ea typeface="+mn-ea"/>
              <a:cs typeface="+mn-cs"/>
            </a:endParaRPr>
          </a:p>
          <a:p>
            <a:pPr marL="0" indent="0" algn="ctr">
              <a:buNone/>
            </a:pPr>
            <a:r>
              <a:rPr lang="fr-FR" sz="1200" dirty="0">
                <a:solidFill>
                  <a:srgbClr val="0070C0"/>
                </a:solidFill>
              </a:rPr>
              <a:t>Parcours Data Scientist.</a:t>
            </a:r>
            <a:endParaRPr lang="en-US" i="1" kern="1200" dirty="0">
              <a:solidFill>
                <a:srgbClr val="0070C0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682794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3" name="Graphic 6" descr="Mille">
            <a:extLst>
              <a:ext uri="{FF2B5EF4-FFF2-40B4-BE49-F238E27FC236}">
                <a16:creationId xmlns:a16="http://schemas.microsoft.com/office/drawing/2014/main" id="{3A03BCFC-F0B9-5C1A-DF94-38F2A2F889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3822" y="411180"/>
            <a:ext cx="707473" cy="707473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sp>
        <p:nvSpPr>
          <p:cNvPr id="4" name="Titre 3">
            <a:extLst>
              <a:ext uri="{FF2B5EF4-FFF2-40B4-BE49-F238E27FC236}">
                <a16:creationId xmlns:a16="http://schemas.microsoft.com/office/drawing/2014/main" id="{C9ABF846-FC88-1277-735E-ED81528C80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8581" y="80828"/>
            <a:ext cx="10515600" cy="1325563"/>
          </a:xfrm>
        </p:spPr>
        <p:txBody>
          <a:bodyPr/>
          <a:lstStyle/>
          <a:p>
            <a:r>
              <a:rPr lang="fr-FR" dirty="0"/>
              <a:t>Contexte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B28474EC-9323-4E96-95A0-048A7B985A63}"/>
              </a:ext>
            </a:extLst>
          </p:cNvPr>
          <p:cNvSpPr txBox="1"/>
          <p:nvPr/>
        </p:nvSpPr>
        <p:spPr>
          <a:xfrm>
            <a:off x="2079484" y="2587993"/>
            <a:ext cx="8040273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sz="2400" dirty="0"/>
              <a:t>1- Objectif de la ville de devenir neutre en émissions de carbone.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B8CDDEF4-4847-20A6-86AF-F82D75B6130F}"/>
              </a:ext>
            </a:extLst>
          </p:cNvPr>
          <p:cNvSpPr txBox="1"/>
          <p:nvPr/>
        </p:nvSpPr>
        <p:spPr>
          <a:xfrm>
            <a:off x="2079484" y="3413422"/>
            <a:ext cx="5649775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sz="2400" dirty="0"/>
              <a:t>2 -Émissions des bâtiments non résidentiels. 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30B34836-7E6C-0DF3-95CF-7FA00C526E9D}"/>
              </a:ext>
            </a:extLst>
          </p:cNvPr>
          <p:cNvSpPr txBox="1"/>
          <p:nvPr/>
        </p:nvSpPr>
        <p:spPr>
          <a:xfrm>
            <a:off x="2083170" y="4178783"/>
            <a:ext cx="8115472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sz="2400" dirty="0"/>
              <a:t>3- Utilisation des données structurelles des bâtiments et se passer des relevés de consommation. 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52F92E1-6225-3B85-53AE-619BB43965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E1AF1-263E-43FE-A42C-FED5A27B5049}" type="slidenum">
              <a:rPr lang="fr-FR" sz="1800" smtClean="0"/>
              <a:t>3</a:t>
            </a:fld>
            <a:endParaRPr lang="fr-FR" sz="1800" dirty="0"/>
          </a:p>
        </p:txBody>
      </p:sp>
      <p:pic>
        <p:nvPicPr>
          <p:cNvPr id="7" name="Image 7" descr="Une image contenant texte, clipart&#10;&#10;Description générée automatiquement">
            <a:extLst>
              <a:ext uri="{FF2B5EF4-FFF2-40B4-BE49-F238E27FC236}">
                <a16:creationId xmlns:a16="http://schemas.microsoft.com/office/drawing/2014/main" id="{DBE0E140-5823-CD16-8670-9A202E9D36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94714" y="410034"/>
            <a:ext cx="3422573" cy="1162968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F9DDEBCA-8CCB-7DF4-CA2F-A860B5B86341}"/>
              </a:ext>
            </a:extLst>
          </p:cNvPr>
          <p:cNvSpPr txBox="1"/>
          <p:nvPr/>
        </p:nvSpPr>
        <p:spPr>
          <a:xfrm>
            <a:off x="2079483" y="5176120"/>
            <a:ext cx="5649775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sz="2400" dirty="0"/>
              <a:t>4- Évaluer l'intérêt de l'ENERGY STAR Score</a:t>
            </a:r>
          </a:p>
        </p:txBody>
      </p:sp>
    </p:spTree>
    <p:extLst>
      <p:ext uri="{BB962C8B-B14F-4D97-AF65-F5344CB8AC3E}">
        <p14:creationId xmlns:p14="http://schemas.microsoft.com/office/powerpoint/2010/main" val="4529337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E5153A32-96DA-9B1C-C302-E6678010CE4C}"/>
              </a:ext>
            </a:extLst>
          </p:cNvPr>
          <p:cNvSpPr/>
          <p:nvPr/>
        </p:nvSpPr>
        <p:spPr>
          <a:xfrm>
            <a:off x="-3607917" y="3539208"/>
            <a:ext cx="2587500" cy="720000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graphicFrame>
        <p:nvGraphicFramePr>
          <p:cNvPr id="7" name="Tableau 3">
            <a:extLst>
              <a:ext uri="{FF2B5EF4-FFF2-40B4-BE49-F238E27FC236}">
                <a16:creationId xmlns:a16="http://schemas.microsoft.com/office/drawing/2014/main" id="{878B6466-7F93-DDBD-6368-5F1ABFB9C8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739862"/>
              </p:ext>
            </p:extLst>
          </p:nvPr>
        </p:nvGraphicFramePr>
        <p:xfrm>
          <a:off x="479440" y="1073113"/>
          <a:ext cx="3976580" cy="1432560"/>
        </p:xfrm>
        <a:graphic>
          <a:graphicData uri="http://schemas.openxmlformats.org/drawingml/2006/table">
            <a:tbl>
              <a:tblPr firstCol="1">
                <a:tableStyleId>{7DF18680-E054-41AD-8BC1-D1AEF772440D}</a:tableStyleId>
              </a:tblPr>
              <a:tblGrid>
                <a:gridCol w="1517730">
                  <a:extLst>
                    <a:ext uri="{9D8B030D-6E8A-4147-A177-3AD203B41FA5}">
                      <a16:colId xmlns:a16="http://schemas.microsoft.com/office/drawing/2014/main" val="1353534914"/>
                    </a:ext>
                  </a:extLst>
                </a:gridCol>
                <a:gridCol w="2458850">
                  <a:extLst>
                    <a:ext uri="{9D8B030D-6E8A-4147-A177-3AD203B41FA5}">
                      <a16:colId xmlns:a16="http://schemas.microsoft.com/office/drawing/2014/main" val="84347393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fr-FR" sz="1400" kern="12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Taille data brut: </a:t>
                      </a:r>
                      <a:endParaRPr lang="es-419" sz="1400" kern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s-ES" sz="1400" b="1" kern="1200" dirty="0">
                          <a:solidFill>
                            <a:schemeClr val="dk1"/>
                          </a:solidFill>
                        </a:rPr>
                        <a:t>3376 </a:t>
                      </a:r>
                      <a:r>
                        <a:rPr lang="es-ES" sz="1400" kern="1200" dirty="0">
                          <a:solidFill>
                            <a:schemeClr val="dk1"/>
                          </a:solidFill>
                        </a:rPr>
                        <a:t>Lignes </a:t>
                      </a:r>
                      <a:r>
                        <a:rPr lang="es-ES" sz="1400" b="1" kern="1200" dirty="0">
                          <a:solidFill>
                            <a:schemeClr val="dk1"/>
                          </a:solidFill>
                        </a:rPr>
                        <a:t>46 </a:t>
                      </a:r>
                      <a:r>
                        <a:rPr lang="es-ES" sz="1400" kern="1200" dirty="0">
                          <a:solidFill>
                            <a:schemeClr val="dk1"/>
                          </a:solidFill>
                        </a:rPr>
                        <a:t>Colonnes</a:t>
                      </a:r>
                      <a:endParaRPr lang="es-419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88774139"/>
                  </a:ext>
                </a:extLst>
              </a:tr>
              <a:tr h="149042">
                <a:tc>
                  <a:txBody>
                    <a:bodyPr/>
                    <a:lstStyle/>
                    <a:p>
                      <a:pPr marL="0" marR="0" lvl="0" indent="0" algn="l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fr-FR" sz="1400" kern="12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Taux de remplissage:</a:t>
                      </a:r>
                      <a:r>
                        <a:rPr lang="fr-FR" sz="1400" kern="1200" dirty="0">
                          <a:solidFill>
                            <a:schemeClr val="dk1"/>
                          </a:solidFill>
                        </a:rPr>
                        <a:t> </a:t>
                      </a:r>
                      <a:endParaRPr lang="fr-FR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sz="1400" b="1" dirty="0"/>
                        <a:t>23,78 %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844385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kern="12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Doublon:</a:t>
                      </a:r>
                      <a:endParaRPr lang="es-419" sz="1400" kern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b="1" dirty="0"/>
                        <a:t>0</a:t>
                      </a:r>
                      <a:endParaRPr lang="es-419" sz="14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121975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419" sz="1400" kern="12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Colonnes vides</a:t>
                      </a:r>
                      <a:endParaRPr lang="es-419" sz="1400" kern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es-419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3649421"/>
                  </a:ext>
                </a:extLst>
              </a:tr>
            </a:tbl>
          </a:graphicData>
        </a:graphic>
      </p:graphicFrame>
      <p:sp>
        <p:nvSpPr>
          <p:cNvPr id="19" name="Rectangle 18">
            <a:extLst>
              <a:ext uri="{FF2B5EF4-FFF2-40B4-BE49-F238E27FC236}">
                <a16:creationId xmlns:a16="http://schemas.microsoft.com/office/drawing/2014/main" id="{9D4A2865-713F-9DCF-2C94-559BB5BF3B50}"/>
              </a:ext>
            </a:extLst>
          </p:cNvPr>
          <p:cNvSpPr/>
          <p:nvPr/>
        </p:nvSpPr>
        <p:spPr>
          <a:xfrm>
            <a:off x="6751525" y="932080"/>
            <a:ext cx="1452626" cy="88199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0A3157F-E676-17CA-CC33-ABFC7DE59E2B}"/>
              </a:ext>
            </a:extLst>
          </p:cNvPr>
          <p:cNvSpPr/>
          <p:nvPr/>
        </p:nvSpPr>
        <p:spPr>
          <a:xfrm>
            <a:off x="6749390" y="1923496"/>
            <a:ext cx="1428436" cy="4751294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B5FB6BA2-17A7-BE9B-6046-146273EED5F4}"/>
              </a:ext>
            </a:extLst>
          </p:cNvPr>
          <p:cNvSpPr txBox="1"/>
          <p:nvPr/>
        </p:nvSpPr>
        <p:spPr>
          <a:xfrm>
            <a:off x="4487024" y="5935410"/>
            <a:ext cx="1630959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sz="1400" dirty="0"/>
              <a:t>Taux de NaN Inférieur à  0.6 %</a:t>
            </a:r>
          </a:p>
        </p:txBody>
      </p:sp>
      <p:cxnSp>
        <p:nvCxnSpPr>
          <p:cNvPr id="30" name="Connecteur droit avec flèche 29">
            <a:extLst>
              <a:ext uri="{FF2B5EF4-FFF2-40B4-BE49-F238E27FC236}">
                <a16:creationId xmlns:a16="http://schemas.microsoft.com/office/drawing/2014/main" id="{AD0A8212-87B8-9A63-26C2-14CBC85ACC29}"/>
              </a:ext>
            </a:extLst>
          </p:cNvPr>
          <p:cNvCxnSpPr>
            <a:cxnSpLocks/>
          </p:cNvCxnSpPr>
          <p:nvPr/>
        </p:nvCxnSpPr>
        <p:spPr>
          <a:xfrm>
            <a:off x="4548674" y="6453674"/>
            <a:ext cx="21243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Graphic 6" descr="Outils avec un remplissage uni">
            <a:extLst>
              <a:ext uri="{FF2B5EF4-FFF2-40B4-BE49-F238E27FC236}">
                <a16:creationId xmlns:a16="http://schemas.microsoft.com/office/drawing/2014/main" id="{2E3C4567-06B4-F1CB-DC8B-4A47AD3728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48803" y="246205"/>
            <a:ext cx="563476" cy="563476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sp>
        <p:nvSpPr>
          <p:cNvPr id="35" name="Titre 3">
            <a:extLst>
              <a:ext uri="{FF2B5EF4-FFF2-40B4-BE49-F238E27FC236}">
                <a16:creationId xmlns:a16="http://schemas.microsoft.com/office/drawing/2014/main" id="{B54A7748-6E38-0E0C-B211-E1DB28AA18C6}"/>
              </a:ext>
            </a:extLst>
          </p:cNvPr>
          <p:cNvSpPr txBox="1">
            <a:spLocks/>
          </p:cNvSpPr>
          <p:nvPr/>
        </p:nvSpPr>
        <p:spPr>
          <a:xfrm>
            <a:off x="869565" y="-8414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Etat des lieux de la base de données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39C035E-270B-C0A1-9D1B-3AC713C37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867427" y="6894867"/>
            <a:ext cx="2743200" cy="365125"/>
          </a:xfrm>
        </p:spPr>
        <p:txBody>
          <a:bodyPr/>
          <a:lstStyle/>
          <a:p>
            <a:fld id="{796E1AF1-263E-43FE-A42C-FED5A27B5049}" type="slidenum">
              <a:rPr lang="fr-FR" sz="1800" smtClean="0"/>
              <a:t>4</a:t>
            </a:fld>
            <a:endParaRPr lang="fr-FR" sz="1800" dirty="0"/>
          </a:p>
        </p:txBody>
      </p:sp>
      <p:pic>
        <p:nvPicPr>
          <p:cNvPr id="5" name="Image 5">
            <a:extLst>
              <a:ext uri="{FF2B5EF4-FFF2-40B4-BE49-F238E27FC236}">
                <a16:creationId xmlns:a16="http://schemas.microsoft.com/office/drawing/2014/main" id="{84B71616-10D5-D616-F55C-8FEBD09FB0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75929" y="642825"/>
            <a:ext cx="5197287" cy="6031792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97BCC6F8-A290-3347-0B94-C4D4DF71B98E}"/>
              </a:ext>
            </a:extLst>
          </p:cNvPr>
          <p:cNvSpPr txBox="1"/>
          <p:nvPr/>
        </p:nvSpPr>
        <p:spPr>
          <a:xfrm>
            <a:off x="387885" y="5834349"/>
            <a:ext cx="274319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1400" dirty="0">
                <a:cs typeface="Calibri"/>
                <a:hlinkClick r:id="rId6"/>
              </a:rPr>
              <a:t>Source de données</a:t>
            </a:r>
            <a:endParaRPr lang="fr-FR" sz="1400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11AA3FFF-FF3A-6AB8-A7C3-4B72E08B6DE4}"/>
              </a:ext>
            </a:extLst>
          </p:cNvPr>
          <p:cNvSpPr txBox="1"/>
          <p:nvPr/>
        </p:nvSpPr>
        <p:spPr>
          <a:xfrm>
            <a:off x="392476" y="6190102"/>
            <a:ext cx="274319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1400" dirty="0">
                <a:cs typeface="Calibri"/>
                <a:hlinkClick r:id="rId7"/>
              </a:rPr>
              <a:t>Définitions des features</a:t>
            </a:r>
            <a:endParaRPr lang="fr-FR" sz="1400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79141088-97F1-8C4B-838B-BA6AD3DEDE43}"/>
              </a:ext>
            </a:extLst>
          </p:cNvPr>
          <p:cNvSpPr txBox="1"/>
          <p:nvPr/>
        </p:nvSpPr>
        <p:spPr>
          <a:xfrm>
            <a:off x="4487023" y="1198156"/>
            <a:ext cx="1630959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sz="1400" dirty="0"/>
              <a:t>Taux de NaN supérieur à  50 %</a:t>
            </a:r>
          </a:p>
        </p:txBody>
      </p: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5B2F214D-BD61-F083-00F0-535DB6F6FA41}"/>
              </a:ext>
            </a:extLst>
          </p:cNvPr>
          <p:cNvCxnSpPr>
            <a:cxnSpLocks/>
          </p:cNvCxnSpPr>
          <p:nvPr/>
        </p:nvCxnSpPr>
        <p:spPr>
          <a:xfrm>
            <a:off x="4622118" y="1707240"/>
            <a:ext cx="2050951" cy="91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ZoneTexte 10">
            <a:extLst>
              <a:ext uri="{FF2B5EF4-FFF2-40B4-BE49-F238E27FC236}">
                <a16:creationId xmlns:a16="http://schemas.microsoft.com/office/drawing/2014/main" id="{7192B1DB-65F2-DA90-7BD3-82F287BD1BEF}"/>
              </a:ext>
            </a:extLst>
          </p:cNvPr>
          <p:cNvSpPr txBox="1"/>
          <p:nvPr/>
        </p:nvSpPr>
        <p:spPr>
          <a:xfrm>
            <a:off x="392475" y="3215548"/>
            <a:ext cx="4900668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Calibri"/>
              <a:buChar char="-"/>
            </a:pPr>
            <a:r>
              <a:rPr lang="fr-FR" dirty="0">
                <a:cs typeface="Calibri" panose="020F0502020204030204"/>
              </a:rPr>
              <a:t>Géographiques : adresse, position, quartier...</a:t>
            </a:r>
          </a:p>
          <a:p>
            <a:pPr marL="285750" indent="-285750">
              <a:buFont typeface="Calibri"/>
              <a:buChar char="-"/>
            </a:pPr>
            <a:r>
              <a:rPr lang="fr-FR" dirty="0">
                <a:cs typeface="Calibri" panose="020F0502020204030204"/>
              </a:rPr>
              <a:t>Types d'usage : bureaux, commerces, santé...</a:t>
            </a:r>
          </a:p>
          <a:p>
            <a:pPr marL="285750" indent="-285750">
              <a:buFont typeface="Calibri"/>
              <a:buChar char="-"/>
            </a:pPr>
            <a:r>
              <a:rPr lang="fr-FR" dirty="0">
                <a:cs typeface="Calibri" panose="020F0502020204030204"/>
              </a:rPr>
              <a:t>Données structurelles : superficies, nombre d'étages...</a:t>
            </a:r>
          </a:p>
          <a:p>
            <a:pPr marL="285750" indent="-285750">
              <a:buFont typeface="Calibri"/>
              <a:buChar char="-"/>
            </a:pPr>
            <a:r>
              <a:rPr lang="fr-FR" dirty="0">
                <a:cs typeface="Calibri" panose="020F0502020204030204"/>
              </a:rPr>
              <a:t>Profil de consommation : électricité, gaz ou vapeur. </a:t>
            </a:r>
          </a:p>
          <a:p>
            <a:pPr marL="285750" indent="-285750">
              <a:buFont typeface="Calibri"/>
              <a:buChar char="-"/>
            </a:pPr>
            <a:r>
              <a:rPr lang="fr-FR" dirty="0">
                <a:cs typeface="Calibri" panose="020F0502020204030204"/>
              </a:rPr>
              <a:t>Quantité de CO2émise. </a:t>
            </a:r>
          </a:p>
          <a:p>
            <a:pPr marL="285750" indent="-285750">
              <a:buFont typeface="Calibri"/>
              <a:buChar char="-"/>
            </a:pPr>
            <a:endParaRPr lang="fr-FR" dirty="0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0509643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0" name="Graphic 6" descr="Panneau de signalisation avec un remplissage uni">
            <a:extLst>
              <a:ext uri="{FF2B5EF4-FFF2-40B4-BE49-F238E27FC236}">
                <a16:creationId xmlns:a16="http://schemas.microsoft.com/office/drawing/2014/main" id="{000EACB6-C1B3-8E88-A24E-B6B3CC46F2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17438" y="318398"/>
            <a:ext cx="563476" cy="563476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sp>
        <p:nvSpPr>
          <p:cNvPr id="21" name="Titre 3">
            <a:extLst>
              <a:ext uri="{FF2B5EF4-FFF2-40B4-BE49-F238E27FC236}">
                <a16:creationId xmlns:a16="http://schemas.microsoft.com/office/drawing/2014/main" id="{8F5EF372-9794-C5AB-BB8F-D902A6A0A2E4}"/>
              </a:ext>
            </a:extLst>
          </p:cNvPr>
          <p:cNvSpPr txBox="1">
            <a:spLocks/>
          </p:cNvSpPr>
          <p:nvPr/>
        </p:nvSpPr>
        <p:spPr>
          <a:xfrm>
            <a:off x="838200" y="-1195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Filtrage et analyses 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975C985B-493E-60AC-229B-D6487F864F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E1AF1-263E-43FE-A42C-FED5A27B5049}" type="slidenum">
              <a:rPr lang="fr-FR" sz="1600" smtClean="0"/>
              <a:t>5</a:t>
            </a:fld>
            <a:endParaRPr lang="fr-FR" sz="1600" dirty="0"/>
          </a:p>
        </p:txBody>
      </p:sp>
      <p:pic>
        <p:nvPicPr>
          <p:cNvPr id="3" name="Image 3">
            <a:extLst>
              <a:ext uri="{FF2B5EF4-FFF2-40B4-BE49-F238E27FC236}">
                <a16:creationId xmlns:a16="http://schemas.microsoft.com/office/drawing/2014/main" id="{644A9ED7-FEE9-253B-28D2-749CC33C8C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0826" y="1041422"/>
            <a:ext cx="10961060" cy="4725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0280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1" name="Titre 3">
            <a:extLst>
              <a:ext uri="{FF2B5EF4-FFF2-40B4-BE49-F238E27FC236}">
                <a16:creationId xmlns:a16="http://schemas.microsoft.com/office/drawing/2014/main" id="{8F5EF372-9794-C5AB-BB8F-D902A6A0A2E4}"/>
              </a:ext>
            </a:extLst>
          </p:cNvPr>
          <p:cNvSpPr txBox="1">
            <a:spLocks/>
          </p:cNvSpPr>
          <p:nvPr/>
        </p:nvSpPr>
        <p:spPr>
          <a:xfrm>
            <a:off x="838200" y="-1195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EDA                       </a:t>
            </a:r>
            <a:r>
              <a:rPr lang="fr-FR" sz="2800" dirty="0"/>
              <a:t>distribution des bâtiments</a:t>
            </a:r>
            <a:endParaRPr lang="fr-FR" sz="2800" dirty="0">
              <a:cs typeface="Calibri Light"/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393EF303-016E-AE25-4F59-6F07C087CF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E1AF1-263E-43FE-A42C-FED5A27B5049}" type="slidenum">
              <a:rPr lang="fr-FR" sz="1600" smtClean="0"/>
              <a:t>6</a:t>
            </a:fld>
            <a:endParaRPr lang="fr-FR" sz="1600" dirty="0"/>
          </a:p>
        </p:txBody>
      </p:sp>
      <p:pic>
        <p:nvPicPr>
          <p:cNvPr id="5" name="Graphic 6" descr="Recherche avec un remplissage uni">
            <a:extLst>
              <a:ext uri="{FF2B5EF4-FFF2-40B4-BE49-F238E27FC236}">
                <a16:creationId xmlns:a16="http://schemas.microsoft.com/office/drawing/2014/main" id="{60431658-FD5F-AC88-75E7-F6ECAB713C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21396" y="371837"/>
            <a:ext cx="563476" cy="563476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pic>
        <p:nvPicPr>
          <p:cNvPr id="6" name="Image 6">
            <a:extLst>
              <a:ext uri="{FF2B5EF4-FFF2-40B4-BE49-F238E27FC236}">
                <a16:creationId xmlns:a16="http://schemas.microsoft.com/office/drawing/2014/main" id="{93A1750D-6971-B626-9716-640C10CC7F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1673" y="1145205"/>
            <a:ext cx="6008913" cy="3102967"/>
          </a:xfrm>
          <a:prstGeom prst="rect">
            <a:avLst/>
          </a:prstGeom>
        </p:spPr>
      </p:pic>
      <p:pic>
        <p:nvPicPr>
          <p:cNvPr id="7" name="Image 7">
            <a:extLst>
              <a:ext uri="{FF2B5EF4-FFF2-40B4-BE49-F238E27FC236}">
                <a16:creationId xmlns:a16="http://schemas.microsoft.com/office/drawing/2014/main" id="{5581E19B-0472-5944-D152-3704853E92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8764" y="4367873"/>
            <a:ext cx="5622965" cy="2436955"/>
          </a:xfrm>
          <a:prstGeom prst="rect">
            <a:avLst/>
          </a:prstGeom>
        </p:spPr>
      </p:pic>
      <p:pic>
        <p:nvPicPr>
          <p:cNvPr id="8" name="Image 8">
            <a:extLst>
              <a:ext uri="{FF2B5EF4-FFF2-40B4-BE49-F238E27FC236}">
                <a16:creationId xmlns:a16="http://schemas.microsoft.com/office/drawing/2014/main" id="{1A466CE1-F14C-1142-264F-2F47E307D1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87986" y="1140632"/>
            <a:ext cx="5632861" cy="2716266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58B41E07-1A2B-F789-3BA6-61910F9AB137}"/>
              </a:ext>
            </a:extLst>
          </p:cNvPr>
          <p:cNvSpPr txBox="1"/>
          <p:nvPr/>
        </p:nvSpPr>
        <p:spPr>
          <a:xfrm>
            <a:off x="6822375" y="4596046"/>
            <a:ext cx="5098472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dirty="0">
                <a:solidFill>
                  <a:schemeClr val="bg2">
                    <a:lumMod val="50000"/>
                  </a:schemeClr>
                </a:solidFill>
                <a:cs typeface="Calibri"/>
              </a:rPr>
              <a:t>La </a:t>
            </a:r>
            <a:r>
              <a:rPr lang="fr-FR" i="1" dirty="0">
                <a:solidFill>
                  <a:schemeClr val="bg2">
                    <a:lumMod val="50000"/>
                  </a:schemeClr>
                </a:solidFill>
                <a:cs typeface="Calibri"/>
              </a:rPr>
              <a:t>majeur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cs typeface="Calibri"/>
              </a:rPr>
              <a:t> partie des bâtiments sont de type NonResidential. </a:t>
            </a:r>
          </a:p>
          <a:p>
            <a:r>
              <a:rPr lang="fr-FR" dirty="0">
                <a:solidFill>
                  <a:schemeClr val="bg2">
                    <a:lumMod val="50000"/>
                  </a:schemeClr>
                </a:solidFill>
                <a:cs typeface="Calibri"/>
              </a:rPr>
              <a:t>Les </a:t>
            </a:r>
            <a:r>
              <a:rPr lang="fr-FR" i="1" dirty="0">
                <a:solidFill>
                  <a:schemeClr val="bg2">
                    <a:lumMod val="50000"/>
                  </a:schemeClr>
                </a:solidFill>
                <a:cs typeface="Calibri"/>
              </a:rPr>
              <a:t>différentes catégories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cs typeface="Calibri"/>
              </a:rPr>
              <a:t> de bâtiments sont réparties d’une façon </a:t>
            </a:r>
            <a:r>
              <a:rPr lang="fr-FR" i="1" dirty="0">
                <a:solidFill>
                  <a:schemeClr val="bg2">
                    <a:lumMod val="50000"/>
                  </a:schemeClr>
                </a:solidFill>
                <a:cs typeface="Calibri"/>
              </a:rPr>
              <a:t>non homogènes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cs typeface="Calibri"/>
              </a:rPr>
              <a:t>.</a:t>
            </a:r>
          </a:p>
          <a:p>
            <a:r>
              <a:rPr lang="fr-FR" dirty="0">
                <a:solidFill>
                  <a:schemeClr val="bg2">
                    <a:lumMod val="50000"/>
                  </a:schemeClr>
                </a:solidFill>
                <a:cs typeface="Calibri"/>
              </a:rPr>
              <a:t>La </a:t>
            </a:r>
            <a:r>
              <a:rPr lang="fr-FR" i="1" dirty="0">
                <a:solidFill>
                  <a:schemeClr val="bg2">
                    <a:lumMod val="50000"/>
                  </a:schemeClr>
                </a:solidFill>
                <a:cs typeface="Calibri"/>
              </a:rPr>
              <a:t>catégorie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cs typeface="Calibri"/>
              </a:rPr>
              <a:t> la </a:t>
            </a:r>
            <a:r>
              <a:rPr lang="fr-FR" i="1" dirty="0">
                <a:solidFill>
                  <a:schemeClr val="bg2">
                    <a:lumMod val="50000"/>
                  </a:schemeClr>
                </a:solidFill>
                <a:cs typeface="Calibri"/>
              </a:rPr>
              <a:t>plus représentée 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cs typeface="Calibri"/>
              </a:rPr>
              <a:t>est </a:t>
            </a:r>
            <a:r>
              <a:rPr lang="fr-FR" dirty="0">
                <a:cs typeface="Calibri"/>
              </a:rPr>
              <a:t>« </a:t>
            </a:r>
            <a:r>
              <a:rPr lang="fr-FR" i="1" dirty="0">
                <a:cs typeface="Calibri"/>
              </a:rPr>
              <a:t>bureau de petite et moyenne taille </a:t>
            </a:r>
            <a:r>
              <a:rPr lang="fr-FR" dirty="0">
                <a:cs typeface="Calibri"/>
              </a:rPr>
              <a:t>»</a:t>
            </a:r>
          </a:p>
        </p:txBody>
      </p:sp>
    </p:spTree>
    <p:extLst>
      <p:ext uri="{BB962C8B-B14F-4D97-AF65-F5344CB8AC3E}">
        <p14:creationId xmlns:p14="http://schemas.microsoft.com/office/powerpoint/2010/main" val="25022321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1" name="Titre 3">
            <a:extLst>
              <a:ext uri="{FF2B5EF4-FFF2-40B4-BE49-F238E27FC236}">
                <a16:creationId xmlns:a16="http://schemas.microsoft.com/office/drawing/2014/main" id="{8F5EF372-9794-C5AB-BB8F-D902A6A0A2E4}"/>
              </a:ext>
            </a:extLst>
          </p:cNvPr>
          <p:cNvSpPr txBox="1">
            <a:spLocks/>
          </p:cNvSpPr>
          <p:nvPr/>
        </p:nvSpPr>
        <p:spPr>
          <a:xfrm>
            <a:off x="838200" y="-1195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EDA                       </a:t>
            </a:r>
            <a:r>
              <a:rPr lang="fr-FR" sz="2800" dirty="0"/>
              <a:t>distribution Target et gfa_total</a:t>
            </a:r>
            <a:endParaRPr lang="fr-FR" sz="2800" dirty="0">
              <a:cs typeface="Calibri Light"/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393EF303-016E-AE25-4F59-6F07C087CF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E1AF1-263E-43FE-A42C-FED5A27B5049}" type="slidenum">
              <a:rPr lang="fr-FR" sz="1600" smtClean="0"/>
              <a:t>7</a:t>
            </a:fld>
            <a:endParaRPr lang="fr-FR" sz="1600" dirty="0"/>
          </a:p>
        </p:txBody>
      </p:sp>
      <p:pic>
        <p:nvPicPr>
          <p:cNvPr id="5" name="Graphic 6" descr="Recherche avec un remplissage uni">
            <a:extLst>
              <a:ext uri="{FF2B5EF4-FFF2-40B4-BE49-F238E27FC236}">
                <a16:creationId xmlns:a16="http://schemas.microsoft.com/office/drawing/2014/main" id="{60431658-FD5F-AC88-75E7-F6ECAB713C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21396" y="371837"/>
            <a:ext cx="563476" cy="563476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58B41E07-1A2B-F789-3BA6-61910F9AB137}"/>
              </a:ext>
            </a:extLst>
          </p:cNvPr>
          <p:cNvSpPr txBox="1"/>
          <p:nvPr/>
        </p:nvSpPr>
        <p:spPr>
          <a:xfrm>
            <a:off x="6761852" y="4689181"/>
            <a:ext cx="5098472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dirty="0">
                <a:solidFill>
                  <a:schemeClr val="bg2">
                    <a:lumMod val="50000"/>
                  </a:schemeClr>
                </a:solidFill>
                <a:cs typeface="Calibri"/>
              </a:rPr>
              <a:t>Les distribution des deux Target </a:t>
            </a:r>
            <a:r>
              <a:rPr lang="fr-FR" dirty="0">
                <a:cs typeface="Calibri"/>
              </a:rPr>
              <a:t>« SiteEnergyUse » 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cs typeface="Calibri"/>
              </a:rPr>
              <a:t>et </a:t>
            </a:r>
            <a:r>
              <a:rPr lang="fr-FR" dirty="0">
                <a:cs typeface="Calibri"/>
              </a:rPr>
              <a:t>« TotalGHGEmissions » 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cs typeface="Calibri"/>
              </a:rPr>
              <a:t>ne sont pas normalement distribuées, une transformation est utile dans notre cas. </a:t>
            </a:r>
          </a:p>
          <a:p>
            <a:r>
              <a:rPr lang="fr-FR" dirty="0">
                <a:solidFill>
                  <a:schemeClr val="bg2">
                    <a:lumMod val="50000"/>
                  </a:schemeClr>
                </a:solidFill>
                <a:cs typeface="Calibri"/>
              </a:rPr>
              <a:t>Même constat pour la colonne </a:t>
            </a:r>
            <a:r>
              <a:rPr lang="fr-FR" dirty="0">
                <a:cs typeface="Calibri"/>
              </a:rPr>
              <a:t>« PropretyGFATotal »</a:t>
            </a:r>
          </a:p>
          <a:p>
            <a:endParaRPr lang="fr-FR" dirty="0">
              <a:cs typeface="Calibri"/>
            </a:endParaRPr>
          </a:p>
        </p:txBody>
      </p:sp>
      <p:pic>
        <p:nvPicPr>
          <p:cNvPr id="11" name="Image 12">
            <a:extLst>
              <a:ext uri="{FF2B5EF4-FFF2-40B4-BE49-F238E27FC236}">
                <a16:creationId xmlns:a16="http://schemas.microsoft.com/office/drawing/2014/main" id="{2730B6B5-8415-C1FE-89D4-5539A510B2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8275" y="4333192"/>
            <a:ext cx="4308413" cy="2268456"/>
          </a:xfrm>
          <a:prstGeom prst="rect">
            <a:avLst/>
          </a:prstGeom>
        </p:spPr>
      </p:pic>
      <p:pic>
        <p:nvPicPr>
          <p:cNvPr id="4" name="Picture 3" descr="Chart&#10;&#10;Description automatically generated with low confidence">
            <a:extLst>
              <a:ext uri="{FF2B5EF4-FFF2-40B4-BE49-F238E27FC236}">
                <a16:creationId xmlns:a16="http://schemas.microsoft.com/office/drawing/2014/main" id="{0ED3D5ED-E23C-B867-2E7B-C5E1FE3C1AA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1852" y="1105053"/>
            <a:ext cx="4368157" cy="3079240"/>
          </a:xfrm>
          <a:prstGeom prst="rect">
            <a:avLst/>
          </a:prstGeom>
        </p:spPr>
      </p:pic>
      <p:pic>
        <p:nvPicPr>
          <p:cNvPr id="7" name="Picture 6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D944294C-34F0-3317-62C5-16616E30060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005" y="1105053"/>
            <a:ext cx="4368157" cy="3079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7525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1" name="Titre 3">
            <a:extLst>
              <a:ext uri="{FF2B5EF4-FFF2-40B4-BE49-F238E27FC236}">
                <a16:creationId xmlns:a16="http://schemas.microsoft.com/office/drawing/2014/main" id="{8F5EF372-9794-C5AB-BB8F-D902A6A0A2E4}"/>
              </a:ext>
            </a:extLst>
          </p:cNvPr>
          <p:cNvSpPr txBox="1">
            <a:spLocks/>
          </p:cNvSpPr>
          <p:nvPr/>
        </p:nvSpPr>
        <p:spPr>
          <a:xfrm>
            <a:off x="838200" y="-1195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EDA                       </a:t>
            </a:r>
            <a:r>
              <a:rPr lang="fr-FR" sz="3200" dirty="0"/>
              <a:t>consommation et émission</a:t>
            </a:r>
            <a:endParaRPr lang="fr-FR" sz="3200" dirty="0">
              <a:cs typeface="Calibri Light"/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393EF303-016E-AE25-4F59-6F07C087CF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E1AF1-263E-43FE-A42C-FED5A27B5049}" type="slidenum">
              <a:rPr lang="fr-FR" sz="1600" smtClean="0"/>
              <a:t>8</a:t>
            </a:fld>
            <a:endParaRPr lang="fr-FR" sz="1600" dirty="0"/>
          </a:p>
        </p:txBody>
      </p:sp>
      <p:pic>
        <p:nvPicPr>
          <p:cNvPr id="5" name="Graphic 6" descr="Recherche avec un remplissage uni">
            <a:extLst>
              <a:ext uri="{FF2B5EF4-FFF2-40B4-BE49-F238E27FC236}">
                <a16:creationId xmlns:a16="http://schemas.microsoft.com/office/drawing/2014/main" id="{60431658-FD5F-AC88-75E7-F6ECAB713C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21396" y="371837"/>
            <a:ext cx="563476" cy="563476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58B41E07-1A2B-F789-3BA6-61910F9AB137}"/>
              </a:ext>
            </a:extLst>
          </p:cNvPr>
          <p:cNvSpPr txBox="1"/>
          <p:nvPr/>
        </p:nvSpPr>
        <p:spPr>
          <a:xfrm>
            <a:off x="838200" y="5044417"/>
            <a:ext cx="10868025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dirty="0">
                <a:cs typeface="Calibri"/>
              </a:rPr>
              <a:t>Les Hôpitaux : 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cs typeface="Calibri"/>
              </a:rPr>
              <a:t>bâtiments qui consomment et rejettent le plus de CO2.</a:t>
            </a:r>
          </a:p>
          <a:p>
            <a:r>
              <a:rPr lang="fr-FR" dirty="0">
                <a:cs typeface="Calibri"/>
              </a:rPr>
              <a:t>Types d’énergies : 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cs typeface="Calibri"/>
              </a:rPr>
              <a:t>la distribution de la consommation d’énergie selon le type d’énergie n’est pas homogène dans chacun des types de bâtiments, l’électricité est la source d’énergie la plus utilisée. </a:t>
            </a:r>
          </a:p>
          <a:p>
            <a:endParaRPr lang="fr-FR" dirty="0">
              <a:solidFill>
                <a:schemeClr val="bg2">
                  <a:lumMod val="50000"/>
                </a:schemeClr>
              </a:solidFill>
              <a:cs typeface="Calibri"/>
            </a:endParaRPr>
          </a:p>
          <a:p>
            <a:r>
              <a:rPr lang="fr-FR" dirty="0">
                <a:cs typeface="Calibri"/>
              </a:rPr>
              <a:t>L’utilisation de la vapeur est négligeable par rapport aux deux autres source l’électricité et le gaz naturelle. </a:t>
            </a:r>
          </a:p>
          <a:p>
            <a:endParaRPr lang="fr-FR" dirty="0">
              <a:cs typeface="Calibri"/>
            </a:endParaRPr>
          </a:p>
        </p:txBody>
      </p:sp>
      <p:pic>
        <p:nvPicPr>
          <p:cNvPr id="3" name="Image 3">
            <a:extLst>
              <a:ext uri="{FF2B5EF4-FFF2-40B4-BE49-F238E27FC236}">
                <a16:creationId xmlns:a16="http://schemas.microsoft.com/office/drawing/2014/main" id="{CF43720C-E655-5FEE-0EDE-045F1CEDA6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4105" y="1183872"/>
            <a:ext cx="5860676" cy="3451555"/>
          </a:xfrm>
          <a:prstGeom prst="rect">
            <a:avLst/>
          </a:prstGeom>
        </p:spPr>
      </p:pic>
      <p:pic>
        <p:nvPicPr>
          <p:cNvPr id="7" name="Picture 6" descr="Graphical user interface&#10;&#10;Description automatically generated">
            <a:extLst>
              <a:ext uri="{FF2B5EF4-FFF2-40B4-BE49-F238E27FC236}">
                <a16:creationId xmlns:a16="http://schemas.microsoft.com/office/drawing/2014/main" id="{4FAE9527-159E-6947-0231-403029B34AE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8539" y="1307631"/>
            <a:ext cx="5396818" cy="3327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1203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1" name="Titre 3">
            <a:extLst>
              <a:ext uri="{FF2B5EF4-FFF2-40B4-BE49-F238E27FC236}">
                <a16:creationId xmlns:a16="http://schemas.microsoft.com/office/drawing/2014/main" id="{8F5EF372-9794-C5AB-BB8F-D902A6A0A2E4}"/>
              </a:ext>
            </a:extLst>
          </p:cNvPr>
          <p:cNvSpPr txBox="1">
            <a:spLocks/>
          </p:cNvSpPr>
          <p:nvPr/>
        </p:nvSpPr>
        <p:spPr>
          <a:xfrm>
            <a:off x="838200" y="-1195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EDA                       </a:t>
            </a:r>
            <a:r>
              <a:rPr lang="fr-FR" sz="3200" dirty="0"/>
              <a:t>corrélations vs Target</a:t>
            </a:r>
            <a:endParaRPr lang="fr-FR" sz="3200" dirty="0">
              <a:cs typeface="Calibri Light"/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393EF303-016E-AE25-4F59-6F07C087CF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E1AF1-263E-43FE-A42C-FED5A27B5049}" type="slidenum">
              <a:rPr lang="fr-FR" sz="1600" smtClean="0"/>
              <a:t>9</a:t>
            </a:fld>
            <a:endParaRPr lang="fr-FR" sz="1600" dirty="0"/>
          </a:p>
        </p:txBody>
      </p:sp>
      <p:pic>
        <p:nvPicPr>
          <p:cNvPr id="5" name="Graphic 6" descr="Recherche avec un remplissage uni">
            <a:extLst>
              <a:ext uri="{FF2B5EF4-FFF2-40B4-BE49-F238E27FC236}">
                <a16:creationId xmlns:a16="http://schemas.microsoft.com/office/drawing/2014/main" id="{60431658-FD5F-AC88-75E7-F6ECAB713C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21396" y="371837"/>
            <a:ext cx="563476" cy="563476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58B41E07-1A2B-F789-3BA6-61910F9AB137}"/>
              </a:ext>
            </a:extLst>
          </p:cNvPr>
          <p:cNvSpPr txBox="1"/>
          <p:nvPr/>
        </p:nvSpPr>
        <p:spPr>
          <a:xfrm>
            <a:off x="6938129" y="4740758"/>
            <a:ext cx="5098472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dirty="0">
                <a:cs typeface="Calibri"/>
              </a:rPr>
              <a:t>La Target « TotalGHGEmission » : est corrélée positivement avec toutes les </a:t>
            </a:r>
            <a:r>
              <a:rPr lang="fr-FR" i="1" dirty="0">
                <a:cs typeface="Calibri"/>
              </a:rPr>
              <a:t>features</a:t>
            </a:r>
            <a:r>
              <a:rPr lang="fr-FR" dirty="0">
                <a:cs typeface="Calibri"/>
              </a:rPr>
              <a:t> en relation avec la superficie. </a:t>
            </a:r>
          </a:p>
          <a:p>
            <a:r>
              <a:rPr lang="fr-FR" dirty="0">
                <a:cs typeface="Calibri"/>
              </a:rPr>
              <a:t>Les corrélations les plus fortes sont entre les </a:t>
            </a:r>
            <a:r>
              <a:rPr lang="fr-FR" i="1" dirty="0">
                <a:cs typeface="Calibri"/>
              </a:rPr>
              <a:t>features</a:t>
            </a:r>
            <a:r>
              <a:rPr lang="fr-FR" dirty="0">
                <a:cs typeface="Calibri"/>
              </a:rPr>
              <a:t> qui rapportent les superficies, bâtiments, parking, nombre d’étage…</a:t>
            </a:r>
          </a:p>
        </p:txBody>
      </p:sp>
      <p:pic>
        <p:nvPicPr>
          <p:cNvPr id="7" name="Image 7">
            <a:extLst>
              <a:ext uri="{FF2B5EF4-FFF2-40B4-BE49-F238E27FC236}">
                <a16:creationId xmlns:a16="http://schemas.microsoft.com/office/drawing/2014/main" id="{2B82D192-8CC3-32BF-44A6-84796F34ED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0842" y="1197378"/>
            <a:ext cx="6261845" cy="5662270"/>
          </a:xfrm>
          <a:prstGeom prst="rect">
            <a:avLst/>
          </a:prstGeom>
        </p:spPr>
      </p:pic>
      <p:pic>
        <p:nvPicPr>
          <p:cNvPr id="8" name="Image 10" descr="Une image contenant table&#10;&#10;Description générée automatiquement">
            <a:extLst>
              <a:ext uri="{FF2B5EF4-FFF2-40B4-BE49-F238E27FC236}">
                <a16:creationId xmlns:a16="http://schemas.microsoft.com/office/drawing/2014/main" id="{BD41473B-D177-E036-1D0D-C4D0990CF8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78488" y="1193912"/>
            <a:ext cx="4188758" cy="3237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924033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5608</TotalTime>
  <Words>552</Words>
  <Application>Microsoft Office PowerPoint</Application>
  <PresentationFormat>Widescreen</PresentationFormat>
  <Paragraphs>116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Thème Office</vt:lpstr>
      <vt:lpstr>PowerPoint Presentation</vt:lpstr>
      <vt:lpstr>PowerPoint Presentation</vt:lpstr>
      <vt:lpstr>Contexte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Dai TENSAOUT</dc:creator>
  <cp:lastModifiedBy>Dai TENSAOUT</cp:lastModifiedBy>
  <cp:revision>400</cp:revision>
  <dcterms:created xsi:type="dcterms:W3CDTF">2022-08-31T07:47:29Z</dcterms:created>
  <dcterms:modified xsi:type="dcterms:W3CDTF">2023-02-08T10:26:00Z</dcterms:modified>
</cp:coreProperties>
</file>